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76" r:id="rId3"/>
    <p:sldId id="260" r:id="rId4"/>
    <p:sldId id="268" r:id="rId5"/>
    <p:sldId id="292" r:id="rId6"/>
    <p:sldId id="289" r:id="rId7"/>
    <p:sldId id="290" r:id="rId8"/>
    <p:sldId id="291" r:id="rId9"/>
    <p:sldId id="283" r:id="rId10"/>
    <p:sldId id="270" r:id="rId11"/>
    <p:sldId id="278" r:id="rId12"/>
    <p:sldId id="263" r:id="rId13"/>
    <p:sldId id="257" r:id="rId14"/>
    <p:sldId id="261" r:id="rId15"/>
    <p:sldId id="262" r:id="rId16"/>
    <p:sldId id="294" r:id="rId17"/>
    <p:sldId id="272" r:id="rId18"/>
    <p:sldId id="271" r:id="rId19"/>
    <p:sldId id="273" r:id="rId20"/>
    <p:sldId id="295" r:id="rId21"/>
    <p:sldId id="275" r:id="rId22"/>
    <p:sldId id="27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8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0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12/2/13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96626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12/2/13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46968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12/2/13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411087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12/2/13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9863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D2AB8-7E53-479E-9351-A24574BCF8DC}" type="datetimeFigureOut">
              <a:rPr lang="en-GB" smtClean="0"/>
              <a:t>12/2/13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29492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CD2AB8-7E53-479E-9351-A24574BCF8DC}" type="datetimeFigureOut">
              <a:rPr lang="en-GB" smtClean="0"/>
              <a:t>12/2/13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85524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CD2AB8-7E53-479E-9351-A24574BCF8DC}" type="datetimeFigureOut">
              <a:rPr lang="en-GB" smtClean="0"/>
              <a:t>12/2/13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248213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CD2AB8-7E53-479E-9351-A24574BCF8DC}" type="datetimeFigureOut">
              <a:rPr lang="en-GB" smtClean="0"/>
              <a:t>12/2/13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53152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D2AB8-7E53-479E-9351-A24574BCF8DC}" type="datetimeFigureOut">
              <a:rPr lang="en-GB" smtClean="0"/>
              <a:t>12/2/13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239787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D2AB8-7E53-479E-9351-A24574BCF8DC}" type="datetimeFigureOut">
              <a:rPr lang="en-GB" smtClean="0"/>
              <a:t>12/2/13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05123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D2AB8-7E53-479E-9351-A24574BCF8DC}" type="datetimeFigureOut">
              <a:rPr lang="en-GB" smtClean="0"/>
              <a:t>12/2/13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234417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D2AB8-7E53-479E-9351-A24574BCF8DC}" type="datetimeFigureOut">
              <a:rPr lang="en-GB" smtClean="0"/>
              <a:t>12/2/13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0BFCC-06E3-4675-9B3A-95AF6478AE82}" type="slidenum">
              <a:rPr lang="en-GB" smtClean="0"/>
              <a:t>‹#›</a:t>
            </a:fld>
            <a:endParaRPr lang="en-GB"/>
          </a:p>
        </p:txBody>
      </p:sp>
    </p:spTree>
    <p:extLst>
      <p:ext uri="{BB962C8B-B14F-4D97-AF65-F5344CB8AC3E}">
        <p14:creationId xmlns:p14="http://schemas.microsoft.com/office/powerpoint/2010/main" val="280737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wordreference.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p:spPr>
        <p:txBody>
          <a:bodyPr>
            <a:normAutofit fontScale="90000"/>
          </a:bodyPr>
          <a:lstStyle/>
          <a:p>
            <a:r>
              <a:rPr lang="en-GB" sz="9800" b="1" dirty="0" smtClean="0"/>
              <a:t>VERBS</a:t>
            </a:r>
            <a:endParaRPr lang="en-GB" b="1" dirty="0"/>
          </a:p>
        </p:txBody>
      </p:sp>
      <p:sp>
        <p:nvSpPr>
          <p:cNvPr id="5" name="Subtitle 4"/>
          <p:cNvSpPr>
            <a:spLocks noGrp="1"/>
          </p:cNvSpPr>
          <p:nvPr>
            <p:ph type="subTitle" idx="1"/>
          </p:nvPr>
        </p:nvSpPr>
        <p:spPr>
          <a:xfrm>
            <a:off x="-14924" y="1844824"/>
            <a:ext cx="9144000" cy="1752600"/>
          </a:xfrm>
        </p:spPr>
        <p:txBody>
          <a:bodyPr>
            <a:noAutofit/>
          </a:bodyPr>
          <a:lstStyle/>
          <a:p>
            <a:r>
              <a:rPr lang="en-GB" b="1" dirty="0" smtClean="0">
                <a:solidFill>
                  <a:schemeClr val="tx1"/>
                </a:solidFill>
              </a:rPr>
              <a:t>Verbs are doing words or actions.</a:t>
            </a:r>
          </a:p>
          <a:p>
            <a:r>
              <a:rPr lang="en-GB" b="1" dirty="0" smtClean="0">
                <a:solidFill>
                  <a:schemeClr val="tx1"/>
                </a:solidFill>
              </a:rPr>
              <a:t>You cannot create a sentence without a verb so knowing how they work is vital! </a:t>
            </a:r>
          </a:p>
          <a:p>
            <a:endParaRPr lang="en-GB" b="1" dirty="0" smtClean="0">
              <a:solidFill>
                <a:schemeClr val="tx1"/>
              </a:solidFill>
            </a:endParaRPr>
          </a:p>
          <a:p>
            <a:r>
              <a:rPr lang="en-GB" b="1" dirty="0" smtClean="0">
                <a:solidFill>
                  <a:schemeClr val="tx1"/>
                </a:solidFill>
              </a:rPr>
              <a:t>You must know the important questions to ask yourself as you create verbs in French. </a:t>
            </a:r>
          </a:p>
          <a:p>
            <a:endParaRPr lang="en-GB" b="1" dirty="0">
              <a:solidFill>
                <a:schemeClr val="tx1"/>
              </a:solidFill>
            </a:endParaRPr>
          </a:p>
          <a:p>
            <a:r>
              <a:rPr lang="en-GB" b="1" dirty="0" smtClean="0">
                <a:solidFill>
                  <a:schemeClr val="tx1"/>
                </a:solidFill>
              </a:rPr>
              <a:t>We will look at the whole process in this presentation.</a:t>
            </a:r>
          </a:p>
        </p:txBody>
      </p:sp>
    </p:spTree>
    <p:extLst>
      <p:ext uri="{BB962C8B-B14F-4D97-AF65-F5344CB8AC3E}">
        <p14:creationId xmlns:p14="http://schemas.microsoft.com/office/powerpoint/2010/main" val="132186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Step 3:</a:t>
            </a:r>
            <a:r>
              <a:rPr lang="en-GB" dirty="0" smtClean="0"/>
              <a:t> Add the correct ending for the person doing the verb.</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699585378"/>
              </p:ext>
            </p:extLst>
          </p:nvPr>
        </p:nvGraphicFramePr>
        <p:xfrm>
          <a:off x="179512" y="1556792"/>
          <a:ext cx="8784976" cy="5222382"/>
        </p:xfrm>
        <a:graphic>
          <a:graphicData uri="http://schemas.openxmlformats.org/drawingml/2006/table">
            <a:tbl>
              <a:tblPr firstRow="1" firstCol="1" bandRow="1">
                <a:tableStyleId>{5C22544A-7EE6-4342-B048-85BDC9FD1C3A}</a:tableStyleId>
              </a:tblPr>
              <a:tblGrid>
                <a:gridCol w="2196244"/>
                <a:gridCol w="2196244"/>
                <a:gridCol w="2196244"/>
                <a:gridCol w="2196244"/>
              </a:tblGrid>
              <a:tr h="445492">
                <a:tc>
                  <a:txBody>
                    <a:bodyPr/>
                    <a:lstStyle/>
                    <a:p>
                      <a:pPr algn="ctr">
                        <a:lnSpc>
                          <a:spcPct val="115000"/>
                        </a:lnSpc>
                        <a:spcAft>
                          <a:spcPts val="0"/>
                        </a:spcAft>
                      </a:pPr>
                      <a:r>
                        <a:rPr lang="fr-FR" sz="2300" dirty="0" smtClean="0">
                          <a:solidFill>
                            <a:schemeClr val="tx1"/>
                          </a:solidFill>
                          <a:effectLst/>
                        </a:rPr>
                        <a:t>SUBJECT PRONOUNS</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4400" dirty="0" smtClean="0">
                          <a:solidFill>
                            <a:schemeClr val="tx1"/>
                          </a:solidFill>
                          <a:effectLst/>
                          <a:latin typeface="Calibri"/>
                          <a:ea typeface="Calibri"/>
                          <a:cs typeface="Times New Roman"/>
                        </a:rPr>
                        <a:t>-ER</a:t>
                      </a:r>
                      <a:endParaRPr lang="en-GB" sz="4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4400" dirty="0" smtClean="0">
                          <a:solidFill>
                            <a:schemeClr val="tx1"/>
                          </a:solidFill>
                          <a:effectLst/>
                          <a:latin typeface="Calibri"/>
                          <a:ea typeface="Calibri"/>
                          <a:cs typeface="Times New Roman"/>
                        </a:rPr>
                        <a:t>-IR</a:t>
                      </a:r>
                      <a:endParaRPr lang="en-GB" sz="4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4400" dirty="0" smtClean="0">
                          <a:solidFill>
                            <a:schemeClr val="tx1"/>
                          </a:solidFill>
                          <a:effectLst/>
                          <a:latin typeface="Calibri"/>
                          <a:ea typeface="Calibri"/>
                          <a:cs typeface="Times New Roman"/>
                        </a:rPr>
                        <a:t>-RE</a:t>
                      </a:r>
                      <a:endParaRPr lang="en-GB" sz="4400"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je/j’</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IS</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S</a:t>
                      </a:r>
                      <a:endParaRPr lang="en-GB" sz="3600" b="1"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tu</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ES</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IS</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S</a:t>
                      </a:r>
                      <a:endParaRPr lang="en-GB" sz="3600" b="1"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il/elle/on</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IT</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_</a:t>
                      </a:r>
                      <a:endParaRPr lang="en-GB" sz="3600" b="1"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nous</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ONS</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ISSONS</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ONS</a:t>
                      </a:r>
                      <a:endParaRPr lang="en-GB" sz="3600" b="1"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vous</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EZ</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ISSEZ</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EZ</a:t>
                      </a:r>
                      <a:endParaRPr lang="en-GB" sz="3600" b="1"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800" dirty="0">
                          <a:solidFill>
                            <a:schemeClr val="tx1"/>
                          </a:solidFill>
                          <a:effectLst/>
                        </a:rPr>
                        <a:t>ils/elles</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ENT</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ISSENT</a:t>
                      </a:r>
                      <a:endParaRPr lang="en-GB" sz="3600" b="1" dirty="0">
                        <a:solidFill>
                          <a:schemeClr val="tx1"/>
                        </a:solidFill>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GB" sz="3600" b="1" dirty="0" smtClean="0">
                          <a:solidFill>
                            <a:schemeClr val="tx1"/>
                          </a:solidFill>
                          <a:effectLst/>
                          <a:latin typeface="Calibri"/>
                          <a:ea typeface="Calibri"/>
                          <a:cs typeface="Times New Roman"/>
                        </a:rPr>
                        <a:t>ENT</a:t>
                      </a:r>
                      <a:endParaRPr lang="en-GB" sz="3600" b="1" dirty="0">
                        <a:solidFill>
                          <a:schemeClr val="tx1"/>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314221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Now you will see a demonstration of how to apply this knowledge in some examples.</a:t>
            </a:r>
            <a:br>
              <a:rPr lang="en-GB" dirty="0" smtClean="0"/>
            </a:br>
            <a:r>
              <a:rPr lang="en-GB" dirty="0" smtClean="0"/>
              <a:t/>
            </a:r>
            <a:br>
              <a:rPr lang="en-GB" dirty="0" smtClean="0"/>
            </a:br>
            <a:r>
              <a:rPr lang="en-GB" dirty="0" smtClean="0"/>
              <a:t>When creating verbs yourself, you can either use a paper dictionary or an online dictionary like </a:t>
            </a:r>
            <a:r>
              <a:rPr lang="en-GB" dirty="0" smtClean="0">
                <a:hlinkClick r:id="rId2"/>
              </a:rPr>
              <a:t>www.wordreference.com</a:t>
            </a:r>
            <a:endParaRPr lang="en-GB" dirty="0"/>
          </a:p>
        </p:txBody>
      </p:sp>
    </p:spTree>
    <p:extLst>
      <p:ext uri="{BB962C8B-B14F-4D97-AF65-F5344CB8AC3E}">
        <p14:creationId xmlns:p14="http://schemas.microsoft.com/office/powerpoint/2010/main" val="2909706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9144000" cy="1470025"/>
          </a:xfrm>
        </p:spPr>
        <p:txBody>
          <a:bodyPr>
            <a:normAutofit fontScale="90000"/>
          </a:bodyPr>
          <a:lstStyle/>
          <a:p>
            <a:r>
              <a:rPr lang="en-GB" dirty="0" smtClean="0"/>
              <a:t>Look at the following examples and conjugate verbs by following the patterns.</a:t>
            </a:r>
            <a:br>
              <a:rPr lang="en-GB" dirty="0" smtClean="0"/>
            </a:br>
            <a:r>
              <a:rPr lang="en-GB" dirty="0" smtClean="0"/>
              <a:t/>
            </a:r>
            <a:br>
              <a:rPr lang="en-GB" dirty="0" smtClean="0"/>
            </a:br>
            <a:r>
              <a:rPr lang="en-GB" b="1" dirty="0" smtClean="0"/>
              <a:t>Remember the 3 important steps.</a:t>
            </a:r>
            <a:r>
              <a:rPr lang="en-GB" dirty="0" smtClean="0"/>
              <a:t/>
            </a:r>
            <a:br>
              <a:rPr lang="en-GB" dirty="0" smtClean="0"/>
            </a:br>
            <a:r>
              <a:rPr lang="en-GB" dirty="0" smtClean="0"/>
              <a:t/>
            </a:r>
            <a:br>
              <a:rPr lang="en-GB" dirty="0" smtClean="0"/>
            </a:br>
            <a:r>
              <a:rPr lang="en-GB" dirty="0" smtClean="0"/>
              <a:t>Pause the video to complete each task before carrying on.</a:t>
            </a:r>
            <a:br>
              <a:rPr lang="en-GB" dirty="0" smtClean="0"/>
            </a:br>
            <a:endParaRPr lang="en-GB" dirty="0"/>
          </a:p>
        </p:txBody>
      </p:sp>
      <p:sp>
        <p:nvSpPr>
          <p:cNvPr id="5" name="Subtitle 4"/>
          <p:cNvSpPr>
            <a:spLocks noGrp="1"/>
          </p:cNvSpPr>
          <p:nvPr>
            <p:ph type="subTitle" idx="1"/>
          </p:nvPr>
        </p:nvSpPr>
        <p:spPr>
          <a:xfrm>
            <a:off x="1331640" y="5157192"/>
            <a:ext cx="6400800" cy="1417712"/>
          </a:xfrm>
        </p:spPr>
        <p:txBody>
          <a:bodyPr/>
          <a:lstStyle/>
          <a:p>
            <a:r>
              <a:rPr lang="en-GB" b="1" dirty="0" smtClean="0"/>
              <a:t>Remember: Practice makes perfect.</a:t>
            </a:r>
            <a:endParaRPr lang="en-GB" b="1" dirty="0"/>
          </a:p>
        </p:txBody>
      </p:sp>
    </p:spTree>
    <p:extLst>
      <p:ext uri="{BB962C8B-B14F-4D97-AF65-F5344CB8AC3E}">
        <p14:creationId xmlns:p14="http://schemas.microsoft.com/office/powerpoint/2010/main" val="2547402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4191000" y="2060849"/>
            <a:ext cx="4953000" cy="4797152"/>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4" name="Rectangle 2"/>
          <p:cNvSpPr>
            <a:spLocks noGrp="1" noChangeArrowheads="1"/>
          </p:cNvSpPr>
          <p:nvPr>
            <p:ph type="title"/>
          </p:nvPr>
        </p:nvSpPr>
        <p:spPr/>
        <p:txBody>
          <a:bodyPr/>
          <a:lstStyle/>
          <a:p>
            <a:r>
              <a:rPr lang="es-ES" b="1" dirty="0" smtClean="0"/>
              <a:t>ER</a:t>
            </a:r>
            <a:endParaRPr lang="en-US" b="1" dirty="0"/>
          </a:p>
        </p:txBody>
      </p:sp>
      <p:sp>
        <p:nvSpPr>
          <p:cNvPr id="3075" name="Rectangle 3"/>
          <p:cNvSpPr>
            <a:spLocks noGrp="1" noChangeArrowheads="1"/>
          </p:cNvSpPr>
          <p:nvPr>
            <p:ph type="body" idx="1"/>
          </p:nvPr>
        </p:nvSpPr>
        <p:spPr>
          <a:xfrm>
            <a:off x="228600" y="1600200"/>
            <a:ext cx="8458200" cy="4525963"/>
          </a:xfrm>
        </p:spPr>
        <p:txBody>
          <a:bodyPr/>
          <a:lstStyle/>
          <a:p>
            <a:pPr>
              <a:lnSpc>
                <a:spcPct val="90000"/>
              </a:lnSpc>
            </a:pPr>
            <a:r>
              <a:rPr lang="es-ES" dirty="0" err="1"/>
              <a:t>E.g</a:t>
            </a:r>
            <a:r>
              <a:rPr lang="es-ES" dirty="0"/>
              <a:t>.	 </a:t>
            </a:r>
            <a:r>
              <a:rPr lang="es-ES" dirty="0" err="1" smtClean="0"/>
              <a:t>regard</a:t>
            </a:r>
            <a:r>
              <a:rPr lang="es-ES" b="1" dirty="0" err="1" smtClean="0">
                <a:solidFill>
                  <a:srgbClr val="FF0000"/>
                </a:solidFill>
              </a:rPr>
              <a:t>er</a:t>
            </a:r>
            <a:r>
              <a:rPr lang="es-ES" b="1" dirty="0"/>
              <a:t>		</a:t>
            </a:r>
            <a:r>
              <a:rPr lang="es-ES" i="1" dirty="0" err="1"/>
              <a:t>to</a:t>
            </a:r>
            <a:r>
              <a:rPr lang="es-ES" i="1" dirty="0"/>
              <a:t> </a:t>
            </a:r>
            <a:r>
              <a:rPr lang="es-ES" i="1" dirty="0" err="1" smtClean="0"/>
              <a:t>watch</a:t>
            </a:r>
            <a:endParaRPr lang="es-ES" dirty="0"/>
          </a:p>
          <a:p>
            <a:pPr>
              <a:lnSpc>
                <a:spcPct val="90000"/>
              </a:lnSpc>
              <a:buFontTx/>
              <a:buNone/>
            </a:pPr>
            <a:endParaRPr lang="es-ES" dirty="0"/>
          </a:p>
          <a:p>
            <a:pPr>
              <a:lnSpc>
                <a:spcPct val="90000"/>
              </a:lnSpc>
            </a:pPr>
            <a:r>
              <a:rPr lang="es-ES" dirty="0" smtClean="0"/>
              <a:t>Je </a:t>
            </a:r>
            <a:r>
              <a:rPr lang="es-ES" dirty="0" err="1" smtClean="0"/>
              <a:t>regard</a:t>
            </a:r>
            <a:r>
              <a:rPr lang="es-ES" b="1" dirty="0" err="1" smtClean="0">
                <a:solidFill>
                  <a:srgbClr val="FF0000"/>
                </a:solidFill>
              </a:rPr>
              <a:t>e</a:t>
            </a:r>
            <a:endParaRPr lang="es-ES" dirty="0"/>
          </a:p>
          <a:p>
            <a:pPr>
              <a:lnSpc>
                <a:spcPct val="90000"/>
              </a:lnSpc>
            </a:pPr>
            <a:r>
              <a:rPr lang="es-ES" dirty="0" smtClean="0"/>
              <a:t>Tu </a:t>
            </a:r>
            <a:r>
              <a:rPr lang="es-ES" dirty="0" err="1" smtClean="0"/>
              <a:t>regard</a:t>
            </a:r>
            <a:r>
              <a:rPr lang="es-ES" b="1" dirty="0" err="1" smtClean="0">
                <a:solidFill>
                  <a:srgbClr val="FF0000"/>
                </a:solidFill>
              </a:rPr>
              <a:t>es</a:t>
            </a:r>
            <a:endParaRPr lang="es-ES" dirty="0"/>
          </a:p>
          <a:p>
            <a:pPr>
              <a:lnSpc>
                <a:spcPct val="90000"/>
              </a:lnSpc>
            </a:pPr>
            <a:r>
              <a:rPr lang="es-ES" dirty="0" err="1" smtClean="0"/>
              <a:t>Il</a:t>
            </a:r>
            <a:r>
              <a:rPr lang="es-ES" dirty="0" smtClean="0"/>
              <a:t>/Elle </a:t>
            </a:r>
            <a:r>
              <a:rPr lang="es-ES" dirty="0" err="1" smtClean="0"/>
              <a:t>regard</a:t>
            </a:r>
            <a:r>
              <a:rPr lang="es-ES" b="1" dirty="0" err="1" smtClean="0">
                <a:solidFill>
                  <a:srgbClr val="FF0000"/>
                </a:solidFill>
              </a:rPr>
              <a:t>e</a:t>
            </a:r>
            <a:endParaRPr lang="es-ES" b="1" dirty="0" smtClean="0">
              <a:solidFill>
                <a:srgbClr val="FF0000"/>
              </a:solidFill>
            </a:endParaRPr>
          </a:p>
          <a:p>
            <a:pPr>
              <a:lnSpc>
                <a:spcPct val="90000"/>
              </a:lnSpc>
            </a:pPr>
            <a:r>
              <a:rPr lang="es-ES" dirty="0" err="1" smtClean="0"/>
              <a:t>Nous</a:t>
            </a:r>
            <a:r>
              <a:rPr lang="es-ES" dirty="0" smtClean="0"/>
              <a:t> </a:t>
            </a:r>
            <a:r>
              <a:rPr lang="es-ES" dirty="0" err="1" smtClean="0"/>
              <a:t>regard</a:t>
            </a:r>
            <a:r>
              <a:rPr lang="es-ES" b="1" dirty="0" err="1" smtClean="0">
                <a:solidFill>
                  <a:srgbClr val="FF0000"/>
                </a:solidFill>
              </a:rPr>
              <a:t>ons</a:t>
            </a:r>
            <a:endParaRPr lang="es-ES" b="1" dirty="0" smtClean="0">
              <a:solidFill>
                <a:srgbClr val="FF0000"/>
              </a:solidFill>
            </a:endParaRPr>
          </a:p>
          <a:p>
            <a:pPr>
              <a:lnSpc>
                <a:spcPct val="90000"/>
              </a:lnSpc>
            </a:pPr>
            <a:r>
              <a:rPr lang="es-ES" dirty="0" err="1" smtClean="0"/>
              <a:t>Vous</a:t>
            </a:r>
            <a:r>
              <a:rPr lang="es-ES" dirty="0" smtClean="0"/>
              <a:t> </a:t>
            </a:r>
            <a:r>
              <a:rPr lang="es-ES" dirty="0" err="1" smtClean="0"/>
              <a:t>regard</a:t>
            </a:r>
            <a:r>
              <a:rPr lang="es-ES" b="1" dirty="0" err="1" smtClean="0">
                <a:solidFill>
                  <a:srgbClr val="FF0000"/>
                </a:solidFill>
              </a:rPr>
              <a:t>ez</a:t>
            </a:r>
            <a:endParaRPr lang="es-ES" b="1" dirty="0" smtClean="0">
              <a:solidFill>
                <a:srgbClr val="FF0000"/>
              </a:solidFill>
            </a:endParaRPr>
          </a:p>
          <a:p>
            <a:pPr>
              <a:lnSpc>
                <a:spcPct val="90000"/>
              </a:lnSpc>
            </a:pPr>
            <a:r>
              <a:rPr lang="es-ES" dirty="0" err="1" smtClean="0"/>
              <a:t>Ils</a:t>
            </a:r>
            <a:r>
              <a:rPr lang="es-ES" dirty="0" smtClean="0"/>
              <a:t>/Elles </a:t>
            </a:r>
            <a:r>
              <a:rPr lang="es-ES" dirty="0" err="1" smtClean="0"/>
              <a:t>regard</a:t>
            </a:r>
            <a:r>
              <a:rPr lang="es-ES" b="1" dirty="0" err="1" smtClean="0">
                <a:solidFill>
                  <a:srgbClr val="FF0000"/>
                </a:solidFill>
              </a:rPr>
              <a:t>ent</a:t>
            </a:r>
            <a:endParaRPr lang="en-US" dirty="0"/>
          </a:p>
        </p:txBody>
      </p:sp>
      <p:sp>
        <p:nvSpPr>
          <p:cNvPr id="3076" name="Rectangle 4"/>
          <p:cNvSpPr>
            <a:spLocks noChangeArrowheads="1"/>
          </p:cNvSpPr>
          <p:nvPr/>
        </p:nvSpPr>
        <p:spPr bwMode="auto">
          <a:xfrm>
            <a:off x="4229100" y="2056687"/>
            <a:ext cx="48768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b="1" dirty="0" smtClean="0"/>
              <a:t>Copy down this verb and then conjugate 3 </a:t>
            </a:r>
            <a:r>
              <a:rPr lang="en-GB" b="1" dirty="0"/>
              <a:t>of these verbs following the same pattern as </a:t>
            </a:r>
            <a:r>
              <a:rPr lang="en-GB" b="1" i="1" dirty="0" err="1" smtClean="0"/>
              <a:t>regarder</a:t>
            </a:r>
            <a:r>
              <a:rPr lang="en-GB" b="1" dirty="0" smtClean="0"/>
              <a:t>:</a:t>
            </a:r>
          </a:p>
          <a:p>
            <a:r>
              <a:rPr lang="en-GB" dirty="0" smtClean="0"/>
              <a:t>Aimer – to like (</a:t>
            </a:r>
            <a:r>
              <a:rPr lang="en-GB" i="1" dirty="0" smtClean="0"/>
              <a:t>J’ </a:t>
            </a:r>
            <a:r>
              <a:rPr lang="en-GB" dirty="0" smtClean="0"/>
              <a:t>in the “I” form)</a:t>
            </a:r>
          </a:p>
          <a:p>
            <a:r>
              <a:rPr lang="en-GB" dirty="0" err="1" smtClean="0"/>
              <a:t>Jouer</a:t>
            </a:r>
            <a:r>
              <a:rPr lang="en-GB" dirty="0" smtClean="0"/>
              <a:t> – to play</a:t>
            </a:r>
          </a:p>
          <a:p>
            <a:r>
              <a:rPr lang="en-GB" dirty="0" err="1" smtClean="0"/>
              <a:t>Travailler</a:t>
            </a:r>
            <a:r>
              <a:rPr lang="en-GB" dirty="0" smtClean="0"/>
              <a:t> – to work</a:t>
            </a:r>
          </a:p>
          <a:p>
            <a:r>
              <a:rPr lang="en-GB" dirty="0" smtClean="0"/>
              <a:t>Marcher – to walk</a:t>
            </a:r>
          </a:p>
          <a:p>
            <a:r>
              <a:rPr lang="en-GB" dirty="0" err="1" smtClean="0"/>
              <a:t>Dessiner</a:t>
            </a:r>
            <a:r>
              <a:rPr lang="en-GB" dirty="0" smtClean="0"/>
              <a:t> – to draw</a:t>
            </a:r>
          </a:p>
          <a:p>
            <a:r>
              <a:rPr lang="en-GB" dirty="0" err="1" smtClean="0"/>
              <a:t>Détester</a:t>
            </a:r>
            <a:r>
              <a:rPr lang="en-GB" dirty="0" smtClean="0"/>
              <a:t> – to hate</a:t>
            </a:r>
          </a:p>
          <a:p>
            <a:r>
              <a:rPr lang="en-GB" dirty="0" smtClean="0"/>
              <a:t>Copier – to copy</a:t>
            </a:r>
          </a:p>
          <a:p>
            <a:r>
              <a:rPr lang="en-GB" dirty="0" smtClean="0"/>
              <a:t>Porter – to wear</a:t>
            </a:r>
          </a:p>
          <a:p>
            <a:r>
              <a:rPr lang="en-GB" dirty="0" err="1" smtClean="0"/>
              <a:t>Écouter</a:t>
            </a:r>
            <a:r>
              <a:rPr lang="en-GB" dirty="0" smtClean="0"/>
              <a:t> – to listen (</a:t>
            </a:r>
            <a:r>
              <a:rPr lang="en-GB" i="1" dirty="0" smtClean="0"/>
              <a:t>J’ </a:t>
            </a:r>
            <a:r>
              <a:rPr lang="en-GB" dirty="0" smtClean="0"/>
              <a:t>in the “I” form)</a:t>
            </a:r>
          </a:p>
          <a:p>
            <a:r>
              <a:rPr lang="en-GB" dirty="0" err="1" smtClean="0"/>
              <a:t>Éviter</a:t>
            </a:r>
            <a:r>
              <a:rPr lang="en-GB" dirty="0" smtClean="0"/>
              <a:t> </a:t>
            </a:r>
            <a:r>
              <a:rPr lang="en-GB" dirty="0"/>
              <a:t>– to </a:t>
            </a:r>
            <a:r>
              <a:rPr lang="en-GB" dirty="0" smtClean="0"/>
              <a:t>avoid </a:t>
            </a:r>
            <a:r>
              <a:rPr lang="en-GB" dirty="0"/>
              <a:t>(</a:t>
            </a:r>
            <a:r>
              <a:rPr lang="en-GB" i="1" dirty="0"/>
              <a:t>J’ </a:t>
            </a:r>
            <a:r>
              <a:rPr lang="en-GB" dirty="0"/>
              <a:t>in the “I” form)</a:t>
            </a:r>
          </a:p>
          <a:p>
            <a:r>
              <a:rPr lang="en-GB" dirty="0" smtClean="0"/>
              <a:t>Voyager – to travel *</a:t>
            </a:r>
          </a:p>
          <a:p>
            <a:r>
              <a:rPr lang="en-GB" dirty="0" smtClean="0"/>
              <a:t>Manger – to eat *</a:t>
            </a:r>
          </a:p>
          <a:p>
            <a:r>
              <a:rPr lang="en-GB" b="1" dirty="0" smtClean="0"/>
              <a:t>*</a:t>
            </a:r>
            <a:r>
              <a:rPr lang="en-GB" dirty="0" smtClean="0"/>
              <a:t> Verbs ending in –</a:t>
            </a:r>
            <a:r>
              <a:rPr lang="en-GB" dirty="0" err="1" smtClean="0"/>
              <a:t>gER</a:t>
            </a:r>
            <a:r>
              <a:rPr lang="en-GB" dirty="0" smtClean="0"/>
              <a:t> keep the “e” in the</a:t>
            </a:r>
            <a:r>
              <a:rPr lang="en-GB" i="1" dirty="0" smtClean="0"/>
              <a:t> nous</a:t>
            </a:r>
            <a:r>
              <a:rPr lang="en-GB" dirty="0" smtClean="0"/>
              <a:t> form to maintain the sound.</a:t>
            </a:r>
            <a:endParaRPr lang="en-GB" dirty="0"/>
          </a:p>
        </p:txBody>
      </p:sp>
      <p:sp>
        <p:nvSpPr>
          <p:cNvPr id="3078" name="Text Box 6"/>
          <p:cNvSpPr txBox="1">
            <a:spLocks noChangeArrowheads="1"/>
          </p:cNvSpPr>
          <p:nvPr/>
        </p:nvSpPr>
        <p:spPr bwMode="auto">
          <a:xfrm>
            <a:off x="0" y="5851525"/>
            <a:ext cx="419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b="1" dirty="0">
                <a:solidFill>
                  <a:srgbClr val="CC0099"/>
                </a:solidFill>
              </a:rPr>
              <a:t>NOTICE: </a:t>
            </a:r>
            <a:r>
              <a:rPr lang="en-GB" b="1" dirty="0" smtClean="0">
                <a:solidFill>
                  <a:srgbClr val="CC0099"/>
                </a:solidFill>
              </a:rPr>
              <a:t>The –ER form of the verb (the infinitive) is the one you find when you look up a verb in the dictionary</a:t>
            </a:r>
            <a:r>
              <a:rPr lang="en-GB" sz="2000" b="1" dirty="0" smtClean="0">
                <a:solidFill>
                  <a:srgbClr val="CC0099"/>
                </a:solidFill>
              </a:rPr>
              <a:t>.</a:t>
            </a:r>
            <a:endParaRPr lang="en-US" sz="2000" b="1" dirty="0">
              <a:solidFill>
                <a:srgbClr val="CC0099"/>
              </a:solidFill>
            </a:endParaRPr>
          </a:p>
        </p:txBody>
      </p:sp>
    </p:spTree>
    <p:extLst>
      <p:ext uri="{BB962C8B-B14F-4D97-AF65-F5344CB8AC3E}">
        <p14:creationId xmlns:p14="http://schemas.microsoft.com/office/powerpoint/2010/main" val="274663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4191000" y="2561901"/>
            <a:ext cx="4953000" cy="4296099"/>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4" name="Rectangle 2"/>
          <p:cNvSpPr>
            <a:spLocks noGrp="1" noChangeArrowheads="1"/>
          </p:cNvSpPr>
          <p:nvPr>
            <p:ph type="title"/>
          </p:nvPr>
        </p:nvSpPr>
        <p:spPr/>
        <p:txBody>
          <a:bodyPr/>
          <a:lstStyle/>
          <a:p>
            <a:r>
              <a:rPr lang="es-ES" b="1" dirty="0" smtClean="0"/>
              <a:t>IR</a:t>
            </a:r>
            <a:endParaRPr lang="en-US" b="1" dirty="0"/>
          </a:p>
        </p:txBody>
      </p:sp>
      <p:sp>
        <p:nvSpPr>
          <p:cNvPr id="3075" name="Rectangle 3"/>
          <p:cNvSpPr>
            <a:spLocks noGrp="1" noChangeArrowheads="1"/>
          </p:cNvSpPr>
          <p:nvPr>
            <p:ph type="body" idx="1"/>
          </p:nvPr>
        </p:nvSpPr>
        <p:spPr>
          <a:xfrm>
            <a:off x="228600" y="1600200"/>
            <a:ext cx="8458200" cy="4525963"/>
          </a:xfrm>
        </p:spPr>
        <p:txBody>
          <a:bodyPr/>
          <a:lstStyle/>
          <a:p>
            <a:pPr>
              <a:lnSpc>
                <a:spcPct val="90000"/>
              </a:lnSpc>
            </a:pPr>
            <a:r>
              <a:rPr lang="es-ES" dirty="0" err="1"/>
              <a:t>E.g</a:t>
            </a:r>
            <a:r>
              <a:rPr lang="es-ES" dirty="0"/>
              <a:t>.	 </a:t>
            </a:r>
            <a:r>
              <a:rPr lang="es-ES" dirty="0" smtClean="0"/>
              <a:t>fin</a:t>
            </a:r>
            <a:r>
              <a:rPr lang="es-ES" b="1" dirty="0" smtClean="0">
                <a:solidFill>
                  <a:srgbClr val="FF0000"/>
                </a:solidFill>
              </a:rPr>
              <a:t>ir</a:t>
            </a:r>
            <a:r>
              <a:rPr lang="es-ES" b="1" dirty="0"/>
              <a:t>		</a:t>
            </a:r>
            <a:r>
              <a:rPr lang="es-ES" i="1" dirty="0" err="1"/>
              <a:t>to</a:t>
            </a:r>
            <a:r>
              <a:rPr lang="es-ES" i="1" dirty="0"/>
              <a:t> </a:t>
            </a:r>
            <a:r>
              <a:rPr lang="es-ES" i="1" dirty="0" err="1" smtClean="0"/>
              <a:t>finish</a:t>
            </a:r>
            <a:endParaRPr lang="es-ES" dirty="0"/>
          </a:p>
          <a:p>
            <a:pPr>
              <a:lnSpc>
                <a:spcPct val="90000"/>
              </a:lnSpc>
              <a:buFontTx/>
              <a:buNone/>
            </a:pPr>
            <a:endParaRPr lang="es-ES" dirty="0"/>
          </a:p>
          <a:p>
            <a:pPr>
              <a:lnSpc>
                <a:spcPct val="90000"/>
              </a:lnSpc>
            </a:pPr>
            <a:r>
              <a:rPr lang="es-ES" dirty="0" smtClean="0"/>
              <a:t>Je </a:t>
            </a:r>
            <a:r>
              <a:rPr lang="es-ES" dirty="0" err="1" smtClean="0"/>
              <a:t>fin</a:t>
            </a:r>
            <a:r>
              <a:rPr lang="es-ES" b="1" dirty="0" err="1" smtClean="0">
                <a:solidFill>
                  <a:srgbClr val="FF0000"/>
                </a:solidFill>
              </a:rPr>
              <a:t>is</a:t>
            </a:r>
            <a:endParaRPr lang="es-ES" dirty="0"/>
          </a:p>
          <a:p>
            <a:pPr>
              <a:lnSpc>
                <a:spcPct val="90000"/>
              </a:lnSpc>
            </a:pPr>
            <a:r>
              <a:rPr lang="es-ES" dirty="0" smtClean="0"/>
              <a:t>Tu </a:t>
            </a:r>
            <a:r>
              <a:rPr lang="es-ES" dirty="0" err="1" smtClean="0"/>
              <a:t>fin</a:t>
            </a:r>
            <a:r>
              <a:rPr lang="es-ES" b="1" dirty="0" err="1">
                <a:solidFill>
                  <a:srgbClr val="FF0000"/>
                </a:solidFill>
              </a:rPr>
              <a:t>i</a:t>
            </a:r>
            <a:r>
              <a:rPr lang="es-ES" b="1" dirty="0" err="1" smtClean="0">
                <a:solidFill>
                  <a:srgbClr val="FF0000"/>
                </a:solidFill>
              </a:rPr>
              <a:t>s</a:t>
            </a:r>
            <a:endParaRPr lang="es-ES" dirty="0"/>
          </a:p>
          <a:p>
            <a:pPr>
              <a:lnSpc>
                <a:spcPct val="90000"/>
              </a:lnSpc>
            </a:pPr>
            <a:r>
              <a:rPr lang="es-ES" dirty="0" err="1" smtClean="0"/>
              <a:t>Il</a:t>
            </a:r>
            <a:r>
              <a:rPr lang="es-ES" dirty="0" smtClean="0"/>
              <a:t>/Elle </a:t>
            </a:r>
            <a:r>
              <a:rPr lang="es-ES" dirty="0" err="1" smtClean="0"/>
              <a:t>fin</a:t>
            </a:r>
            <a:r>
              <a:rPr lang="es-ES" b="1" dirty="0" err="1" smtClean="0">
                <a:solidFill>
                  <a:srgbClr val="FF0000"/>
                </a:solidFill>
              </a:rPr>
              <a:t>it</a:t>
            </a:r>
            <a:endParaRPr lang="es-ES" b="1" dirty="0" smtClean="0">
              <a:solidFill>
                <a:srgbClr val="FF0000"/>
              </a:solidFill>
            </a:endParaRPr>
          </a:p>
          <a:p>
            <a:pPr>
              <a:lnSpc>
                <a:spcPct val="90000"/>
              </a:lnSpc>
            </a:pPr>
            <a:r>
              <a:rPr lang="es-ES" dirty="0" err="1" smtClean="0"/>
              <a:t>Nous</a:t>
            </a:r>
            <a:r>
              <a:rPr lang="es-ES" dirty="0" smtClean="0"/>
              <a:t> </a:t>
            </a:r>
            <a:r>
              <a:rPr lang="es-ES" dirty="0" err="1" smtClean="0"/>
              <a:t>fin</a:t>
            </a:r>
            <a:r>
              <a:rPr lang="es-ES" b="1" dirty="0" err="1" smtClean="0">
                <a:solidFill>
                  <a:srgbClr val="FF0000"/>
                </a:solidFill>
              </a:rPr>
              <a:t>issons</a:t>
            </a:r>
            <a:endParaRPr lang="es-ES" b="1" dirty="0" smtClean="0">
              <a:solidFill>
                <a:srgbClr val="FF0000"/>
              </a:solidFill>
            </a:endParaRPr>
          </a:p>
          <a:p>
            <a:pPr>
              <a:lnSpc>
                <a:spcPct val="90000"/>
              </a:lnSpc>
            </a:pPr>
            <a:r>
              <a:rPr lang="es-ES" dirty="0" err="1" smtClean="0"/>
              <a:t>Vous</a:t>
            </a:r>
            <a:r>
              <a:rPr lang="es-ES" dirty="0" smtClean="0"/>
              <a:t> </a:t>
            </a:r>
            <a:r>
              <a:rPr lang="es-ES" dirty="0" err="1" smtClean="0"/>
              <a:t>fin</a:t>
            </a:r>
            <a:r>
              <a:rPr lang="es-ES" b="1" dirty="0" err="1" smtClean="0">
                <a:solidFill>
                  <a:srgbClr val="FF0000"/>
                </a:solidFill>
              </a:rPr>
              <a:t>issez</a:t>
            </a:r>
            <a:endParaRPr lang="es-ES" b="1" dirty="0" smtClean="0">
              <a:solidFill>
                <a:srgbClr val="FF0000"/>
              </a:solidFill>
            </a:endParaRPr>
          </a:p>
          <a:p>
            <a:pPr>
              <a:lnSpc>
                <a:spcPct val="90000"/>
              </a:lnSpc>
            </a:pPr>
            <a:r>
              <a:rPr lang="es-ES" dirty="0" err="1" smtClean="0"/>
              <a:t>Ils</a:t>
            </a:r>
            <a:r>
              <a:rPr lang="es-ES" dirty="0" smtClean="0"/>
              <a:t>/Elles </a:t>
            </a:r>
            <a:r>
              <a:rPr lang="es-ES" dirty="0" err="1" smtClean="0"/>
              <a:t>fin</a:t>
            </a:r>
            <a:r>
              <a:rPr lang="es-ES" b="1" dirty="0" err="1" smtClean="0">
                <a:solidFill>
                  <a:srgbClr val="FF0000"/>
                </a:solidFill>
              </a:rPr>
              <a:t>issent</a:t>
            </a:r>
            <a:endParaRPr lang="en-US" dirty="0"/>
          </a:p>
        </p:txBody>
      </p:sp>
      <p:sp>
        <p:nvSpPr>
          <p:cNvPr id="3076" name="Rectangle 4"/>
          <p:cNvSpPr>
            <a:spLocks noChangeArrowheads="1"/>
          </p:cNvSpPr>
          <p:nvPr/>
        </p:nvSpPr>
        <p:spPr bwMode="auto">
          <a:xfrm>
            <a:off x="4267200" y="2592676"/>
            <a:ext cx="4876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b="1" dirty="0" smtClean="0"/>
              <a:t>Copy down this verb and then conjugate 2 </a:t>
            </a:r>
            <a:r>
              <a:rPr lang="en-GB" b="1" dirty="0"/>
              <a:t>of these verbs following the same pattern as </a:t>
            </a:r>
            <a:r>
              <a:rPr lang="en-GB" b="1" i="1" dirty="0" err="1" smtClean="0"/>
              <a:t>finir</a:t>
            </a:r>
            <a:r>
              <a:rPr lang="en-GB" b="1" dirty="0" smtClean="0"/>
              <a:t>:</a:t>
            </a:r>
            <a:endParaRPr lang="en-GB" b="1" dirty="0"/>
          </a:p>
          <a:p>
            <a:r>
              <a:rPr lang="en-GB" sz="2000" dirty="0" err="1" smtClean="0"/>
              <a:t>choisir</a:t>
            </a:r>
            <a:r>
              <a:rPr lang="en-GB" sz="2000" dirty="0" smtClean="0"/>
              <a:t> – to choose</a:t>
            </a:r>
          </a:p>
          <a:p>
            <a:r>
              <a:rPr lang="en-GB" sz="2000" dirty="0" err="1" smtClean="0">
                <a:effectLst/>
              </a:rPr>
              <a:t>remplir</a:t>
            </a:r>
            <a:r>
              <a:rPr lang="en-GB" sz="2000" dirty="0" smtClean="0">
                <a:effectLst/>
              </a:rPr>
              <a:t> – to fill</a:t>
            </a:r>
          </a:p>
          <a:p>
            <a:r>
              <a:rPr lang="en-GB" sz="2000" dirty="0" err="1" smtClean="0">
                <a:effectLst/>
              </a:rPr>
              <a:t>établir</a:t>
            </a:r>
            <a:r>
              <a:rPr lang="en-GB" sz="2000" dirty="0" smtClean="0">
                <a:effectLst/>
              </a:rPr>
              <a:t> - to establish </a:t>
            </a:r>
            <a:r>
              <a:rPr lang="en-GB" sz="2000" dirty="0" smtClean="0"/>
              <a:t>(</a:t>
            </a:r>
            <a:r>
              <a:rPr lang="en-GB" sz="2000" i="1" dirty="0" smtClean="0"/>
              <a:t>J’ </a:t>
            </a:r>
            <a:r>
              <a:rPr lang="en-GB" sz="2000" dirty="0" smtClean="0"/>
              <a:t>in the “I” form)</a:t>
            </a:r>
            <a:r>
              <a:rPr lang="en-GB" sz="2000" dirty="0" smtClean="0">
                <a:effectLst/>
              </a:rPr>
              <a:t/>
            </a:r>
            <a:br>
              <a:rPr lang="en-GB" sz="2000" dirty="0" smtClean="0">
                <a:effectLst/>
              </a:rPr>
            </a:br>
            <a:r>
              <a:rPr lang="en-GB" sz="2000" dirty="0" err="1" smtClean="0">
                <a:effectLst/>
              </a:rPr>
              <a:t>grossir</a:t>
            </a:r>
            <a:r>
              <a:rPr lang="en-GB" sz="2000" dirty="0" smtClean="0">
                <a:effectLst/>
              </a:rPr>
              <a:t> - to gain weight, get fat</a:t>
            </a:r>
            <a:br>
              <a:rPr lang="en-GB" sz="2000" dirty="0" smtClean="0">
                <a:effectLst/>
              </a:rPr>
            </a:br>
            <a:r>
              <a:rPr lang="en-GB" sz="2000" dirty="0" err="1" smtClean="0">
                <a:effectLst/>
              </a:rPr>
              <a:t>maigrir</a:t>
            </a:r>
            <a:r>
              <a:rPr lang="en-GB" sz="2000" dirty="0" smtClean="0">
                <a:effectLst/>
              </a:rPr>
              <a:t> - to lose weight, get thin</a:t>
            </a:r>
            <a:br>
              <a:rPr lang="en-GB" sz="2000" dirty="0" smtClean="0">
                <a:effectLst/>
              </a:rPr>
            </a:br>
            <a:r>
              <a:rPr lang="en-GB" sz="2000" dirty="0" err="1" smtClean="0">
                <a:effectLst/>
              </a:rPr>
              <a:t>nourrir</a:t>
            </a:r>
            <a:r>
              <a:rPr lang="en-GB" sz="2000" dirty="0" smtClean="0">
                <a:effectLst/>
              </a:rPr>
              <a:t> - to feed, nourish</a:t>
            </a:r>
          </a:p>
          <a:p>
            <a:r>
              <a:rPr lang="en-GB" sz="2000" dirty="0" err="1"/>
              <a:t>bâtir</a:t>
            </a:r>
            <a:r>
              <a:rPr lang="en-GB" sz="2000" dirty="0"/>
              <a:t> - to build</a:t>
            </a:r>
          </a:p>
          <a:p>
            <a:r>
              <a:rPr lang="en-GB" sz="2000" dirty="0" err="1" smtClean="0"/>
              <a:t>punir</a:t>
            </a:r>
            <a:r>
              <a:rPr lang="en-GB" sz="2000" dirty="0" smtClean="0"/>
              <a:t> – to punish</a:t>
            </a:r>
          </a:p>
          <a:p>
            <a:r>
              <a:rPr lang="en-GB" sz="2000" dirty="0" err="1" smtClean="0"/>
              <a:t>réussir</a:t>
            </a:r>
            <a:r>
              <a:rPr lang="en-GB" sz="2000" dirty="0" smtClean="0"/>
              <a:t> – to succeed</a:t>
            </a:r>
          </a:p>
          <a:p>
            <a:r>
              <a:rPr lang="en-GB" sz="2000" b="1" dirty="0"/>
              <a:t>Notice how the endings are the same in the plural (</a:t>
            </a:r>
            <a:r>
              <a:rPr lang="en-GB" sz="2000" b="1" i="1" dirty="0"/>
              <a:t>nous, </a:t>
            </a:r>
            <a:r>
              <a:rPr lang="en-GB" sz="2000" b="1" i="1" dirty="0" err="1"/>
              <a:t>vous</a:t>
            </a:r>
            <a:r>
              <a:rPr lang="en-GB" sz="2000" b="1" i="1" dirty="0"/>
              <a:t>, </a:t>
            </a:r>
            <a:r>
              <a:rPr lang="en-GB" sz="2000" b="1" i="1" dirty="0" err="1"/>
              <a:t>ils</a:t>
            </a:r>
            <a:r>
              <a:rPr lang="en-GB" sz="2000" b="1" i="1" dirty="0"/>
              <a:t>/</a:t>
            </a:r>
            <a:r>
              <a:rPr lang="en-GB" sz="2000" b="1" i="1" dirty="0" err="1"/>
              <a:t>elles</a:t>
            </a:r>
            <a:r>
              <a:rPr lang="en-GB" sz="2000" b="1" i="1" dirty="0"/>
              <a:t>) </a:t>
            </a:r>
            <a:r>
              <a:rPr lang="en-GB" sz="2000" b="1" dirty="0"/>
              <a:t>as –ER </a:t>
            </a:r>
            <a:r>
              <a:rPr lang="en-GB" sz="2000" b="1" dirty="0" smtClean="0"/>
              <a:t>verbs,</a:t>
            </a:r>
            <a:endParaRPr lang="en-GB" sz="2000" b="1" dirty="0"/>
          </a:p>
          <a:p>
            <a:r>
              <a:rPr lang="en-GB" sz="2000" b="1" dirty="0" smtClean="0"/>
              <a:t>with the letters –</a:t>
            </a:r>
            <a:r>
              <a:rPr lang="en-GB" sz="2000" b="1" i="1" dirty="0" err="1" smtClean="0"/>
              <a:t>iss</a:t>
            </a:r>
            <a:r>
              <a:rPr lang="en-GB" sz="2000" b="1" dirty="0" smtClean="0"/>
              <a:t> before them.</a:t>
            </a:r>
          </a:p>
        </p:txBody>
      </p:sp>
      <p:sp>
        <p:nvSpPr>
          <p:cNvPr id="3078" name="Text Box 6"/>
          <p:cNvSpPr txBox="1">
            <a:spLocks noChangeArrowheads="1"/>
          </p:cNvSpPr>
          <p:nvPr/>
        </p:nvSpPr>
        <p:spPr bwMode="auto">
          <a:xfrm>
            <a:off x="0" y="5851525"/>
            <a:ext cx="419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b="1" dirty="0">
                <a:solidFill>
                  <a:srgbClr val="CC0099"/>
                </a:solidFill>
              </a:rPr>
              <a:t>NOTICE: </a:t>
            </a:r>
            <a:r>
              <a:rPr lang="en-GB" b="1" dirty="0" smtClean="0">
                <a:solidFill>
                  <a:srgbClr val="CC0099"/>
                </a:solidFill>
              </a:rPr>
              <a:t>The –IR form of the verb (the infinitive) is the one you find when you look up a verb in the dictionary</a:t>
            </a:r>
            <a:r>
              <a:rPr lang="en-GB" sz="2000" b="1" dirty="0" smtClean="0">
                <a:solidFill>
                  <a:srgbClr val="CC0099"/>
                </a:solidFill>
              </a:rPr>
              <a:t>.</a:t>
            </a:r>
            <a:endParaRPr lang="en-US" sz="2000" b="1" dirty="0">
              <a:solidFill>
                <a:srgbClr val="CC0099"/>
              </a:solidFill>
            </a:endParaRPr>
          </a:p>
        </p:txBody>
      </p:sp>
    </p:spTree>
    <p:extLst>
      <p:ext uri="{BB962C8B-B14F-4D97-AF65-F5344CB8AC3E}">
        <p14:creationId xmlns:p14="http://schemas.microsoft.com/office/powerpoint/2010/main" val="1627397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4191000" y="2348881"/>
            <a:ext cx="4953000" cy="450912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4" name="Rectangle 2"/>
          <p:cNvSpPr>
            <a:spLocks noGrp="1" noChangeArrowheads="1"/>
          </p:cNvSpPr>
          <p:nvPr>
            <p:ph type="title"/>
          </p:nvPr>
        </p:nvSpPr>
        <p:spPr/>
        <p:txBody>
          <a:bodyPr/>
          <a:lstStyle/>
          <a:p>
            <a:r>
              <a:rPr lang="es-ES" b="1" dirty="0" smtClean="0"/>
              <a:t>RE</a:t>
            </a:r>
            <a:endParaRPr lang="en-US" b="1" dirty="0"/>
          </a:p>
        </p:txBody>
      </p:sp>
      <p:sp>
        <p:nvSpPr>
          <p:cNvPr id="3075" name="Rectangle 3"/>
          <p:cNvSpPr>
            <a:spLocks noGrp="1" noChangeArrowheads="1"/>
          </p:cNvSpPr>
          <p:nvPr>
            <p:ph type="body" idx="1"/>
          </p:nvPr>
        </p:nvSpPr>
        <p:spPr>
          <a:xfrm>
            <a:off x="228600" y="1600200"/>
            <a:ext cx="8458200" cy="4525963"/>
          </a:xfrm>
        </p:spPr>
        <p:txBody>
          <a:bodyPr/>
          <a:lstStyle/>
          <a:p>
            <a:pPr>
              <a:lnSpc>
                <a:spcPct val="90000"/>
              </a:lnSpc>
            </a:pPr>
            <a:r>
              <a:rPr lang="es-ES" dirty="0" err="1"/>
              <a:t>E.g</a:t>
            </a:r>
            <a:r>
              <a:rPr lang="es-ES" dirty="0"/>
              <a:t>.	 </a:t>
            </a:r>
            <a:r>
              <a:rPr lang="es-ES" dirty="0" err="1" smtClean="0"/>
              <a:t>répond</a:t>
            </a:r>
            <a:r>
              <a:rPr lang="es-ES" b="1" dirty="0" err="1" smtClean="0">
                <a:solidFill>
                  <a:srgbClr val="FF0000"/>
                </a:solidFill>
              </a:rPr>
              <a:t>re</a:t>
            </a:r>
            <a:r>
              <a:rPr lang="es-ES" b="1" dirty="0"/>
              <a:t>		</a:t>
            </a:r>
            <a:r>
              <a:rPr lang="es-ES" i="1" dirty="0" err="1"/>
              <a:t>to</a:t>
            </a:r>
            <a:r>
              <a:rPr lang="es-ES" i="1" dirty="0"/>
              <a:t> </a:t>
            </a:r>
            <a:r>
              <a:rPr lang="es-ES" i="1" dirty="0" err="1" smtClean="0"/>
              <a:t>answer</a:t>
            </a:r>
            <a:r>
              <a:rPr lang="es-ES" i="1" dirty="0" smtClean="0"/>
              <a:t>/</a:t>
            </a:r>
            <a:r>
              <a:rPr lang="es-ES" i="1" dirty="0" err="1" smtClean="0"/>
              <a:t>respond</a:t>
            </a:r>
            <a:endParaRPr lang="es-ES" dirty="0"/>
          </a:p>
          <a:p>
            <a:pPr>
              <a:lnSpc>
                <a:spcPct val="90000"/>
              </a:lnSpc>
              <a:buFontTx/>
              <a:buNone/>
            </a:pPr>
            <a:endParaRPr lang="es-ES" dirty="0"/>
          </a:p>
          <a:p>
            <a:pPr>
              <a:lnSpc>
                <a:spcPct val="90000"/>
              </a:lnSpc>
            </a:pPr>
            <a:r>
              <a:rPr lang="es-ES" dirty="0" smtClean="0"/>
              <a:t>Je </a:t>
            </a:r>
            <a:r>
              <a:rPr lang="es-ES" dirty="0" err="1" smtClean="0"/>
              <a:t>répond</a:t>
            </a:r>
            <a:r>
              <a:rPr lang="es-ES" b="1" dirty="0" err="1" smtClean="0">
                <a:solidFill>
                  <a:srgbClr val="FF0000"/>
                </a:solidFill>
              </a:rPr>
              <a:t>s</a:t>
            </a:r>
            <a:endParaRPr lang="es-ES" dirty="0"/>
          </a:p>
          <a:p>
            <a:pPr>
              <a:lnSpc>
                <a:spcPct val="90000"/>
              </a:lnSpc>
            </a:pPr>
            <a:r>
              <a:rPr lang="es-ES" dirty="0" smtClean="0"/>
              <a:t>Tu </a:t>
            </a:r>
            <a:r>
              <a:rPr lang="es-ES" dirty="0" err="1" smtClean="0"/>
              <a:t>répond</a:t>
            </a:r>
            <a:r>
              <a:rPr lang="es-ES" b="1" dirty="0" err="1" smtClean="0">
                <a:solidFill>
                  <a:srgbClr val="FF0000"/>
                </a:solidFill>
              </a:rPr>
              <a:t>s</a:t>
            </a:r>
            <a:endParaRPr lang="es-ES" dirty="0"/>
          </a:p>
          <a:p>
            <a:pPr>
              <a:lnSpc>
                <a:spcPct val="90000"/>
              </a:lnSpc>
            </a:pPr>
            <a:r>
              <a:rPr lang="es-ES" dirty="0" err="1" smtClean="0"/>
              <a:t>Il</a:t>
            </a:r>
            <a:r>
              <a:rPr lang="es-ES" dirty="0" smtClean="0"/>
              <a:t>/Elle </a:t>
            </a:r>
            <a:r>
              <a:rPr lang="es-ES" dirty="0" err="1" smtClean="0"/>
              <a:t>répond</a:t>
            </a:r>
            <a:r>
              <a:rPr lang="es-ES" b="1" dirty="0">
                <a:solidFill>
                  <a:srgbClr val="FF0000"/>
                </a:solidFill>
              </a:rPr>
              <a:t>_</a:t>
            </a:r>
            <a:endParaRPr lang="es-ES" b="1" dirty="0" smtClean="0">
              <a:solidFill>
                <a:srgbClr val="FF0000"/>
              </a:solidFill>
            </a:endParaRPr>
          </a:p>
          <a:p>
            <a:pPr>
              <a:lnSpc>
                <a:spcPct val="90000"/>
              </a:lnSpc>
            </a:pPr>
            <a:r>
              <a:rPr lang="es-ES" dirty="0" err="1" smtClean="0"/>
              <a:t>Nous</a:t>
            </a:r>
            <a:r>
              <a:rPr lang="es-ES" dirty="0" smtClean="0"/>
              <a:t> </a:t>
            </a:r>
            <a:r>
              <a:rPr lang="es-ES" dirty="0" err="1" smtClean="0"/>
              <a:t>répond</a:t>
            </a:r>
            <a:r>
              <a:rPr lang="es-ES" b="1" dirty="0" err="1" smtClean="0">
                <a:solidFill>
                  <a:srgbClr val="FF0000"/>
                </a:solidFill>
              </a:rPr>
              <a:t>ons</a:t>
            </a:r>
            <a:endParaRPr lang="es-ES" b="1" dirty="0" smtClean="0">
              <a:solidFill>
                <a:srgbClr val="FF0000"/>
              </a:solidFill>
            </a:endParaRPr>
          </a:p>
          <a:p>
            <a:pPr>
              <a:lnSpc>
                <a:spcPct val="90000"/>
              </a:lnSpc>
            </a:pPr>
            <a:r>
              <a:rPr lang="es-ES" dirty="0" err="1" smtClean="0"/>
              <a:t>Vous</a:t>
            </a:r>
            <a:r>
              <a:rPr lang="es-ES" dirty="0" smtClean="0"/>
              <a:t> </a:t>
            </a:r>
            <a:r>
              <a:rPr lang="es-ES" dirty="0" err="1" smtClean="0"/>
              <a:t>répond</a:t>
            </a:r>
            <a:r>
              <a:rPr lang="es-ES" b="1" dirty="0" err="1" smtClean="0">
                <a:solidFill>
                  <a:srgbClr val="FF0000"/>
                </a:solidFill>
              </a:rPr>
              <a:t>ez</a:t>
            </a:r>
            <a:endParaRPr lang="es-ES" b="1" dirty="0" smtClean="0">
              <a:solidFill>
                <a:srgbClr val="FF0000"/>
              </a:solidFill>
            </a:endParaRPr>
          </a:p>
          <a:p>
            <a:pPr>
              <a:lnSpc>
                <a:spcPct val="90000"/>
              </a:lnSpc>
            </a:pPr>
            <a:r>
              <a:rPr lang="es-ES" dirty="0" err="1" smtClean="0"/>
              <a:t>Ils</a:t>
            </a:r>
            <a:r>
              <a:rPr lang="es-ES" dirty="0" smtClean="0"/>
              <a:t>/Elles </a:t>
            </a:r>
            <a:r>
              <a:rPr lang="es-ES" dirty="0" err="1" smtClean="0"/>
              <a:t>répond</a:t>
            </a:r>
            <a:r>
              <a:rPr lang="es-ES" b="1" dirty="0" err="1" smtClean="0">
                <a:solidFill>
                  <a:srgbClr val="FF0000"/>
                </a:solidFill>
              </a:rPr>
              <a:t>ent</a:t>
            </a:r>
            <a:endParaRPr lang="en-US" dirty="0"/>
          </a:p>
        </p:txBody>
      </p:sp>
      <p:sp>
        <p:nvSpPr>
          <p:cNvPr id="3076" name="Rectangle 4"/>
          <p:cNvSpPr>
            <a:spLocks noChangeArrowheads="1"/>
          </p:cNvSpPr>
          <p:nvPr/>
        </p:nvSpPr>
        <p:spPr bwMode="auto">
          <a:xfrm>
            <a:off x="4229100" y="2384000"/>
            <a:ext cx="4876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b="1" dirty="0" smtClean="0"/>
              <a:t>Copy down this verb and then conjugate 2 </a:t>
            </a:r>
            <a:r>
              <a:rPr lang="en-GB" sz="2000" b="1" dirty="0"/>
              <a:t>of these verbs following the same pattern as </a:t>
            </a:r>
            <a:r>
              <a:rPr lang="es-ES" sz="2000" b="1" i="1" dirty="0" err="1" smtClean="0"/>
              <a:t>répondre</a:t>
            </a:r>
            <a:r>
              <a:rPr lang="en-GB" sz="2000" b="1" dirty="0" smtClean="0"/>
              <a:t>:</a:t>
            </a:r>
            <a:endParaRPr lang="en-GB" sz="2000" b="1" dirty="0"/>
          </a:p>
          <a:p>
            <a:endParaRPr lang="en-GB" sz="2000" b="1" dirty="0" smtClean="0">
              <a:effectLst/>
            </a:endParaRPr>
          </a:p>
          <a:p>
            <a:r>
              <a:rPr lang="en-GB" sz="2000" dirty="0" smtClean="0">
                <a:effectLst/>
              </a:rPr>
              <a:t>entendre - to hear</a:t>
            </a:r>
            <a:r>
              <a:rPr lang="en-GB" sz="2000" dirty="0" smtClean="0"/>
              <a:t> (</a:t>
            </a:r>
            <a:r>
              <a:rPr lang="en-GB" sz="2000" i="1" dirty="0" smtClean="0"/>
              <a:t>J’ </a:t>
            </a:r>
            <a:r>
              <a:rPr lang="en-GB" sz="2000" dirty="0" smtClean="0"/>
              <a:t>in the “I” form)</a:t>
            </a:r>
            <a:r>
              <a:rPr lang="en-GB" sz="2000" dirty="0" smtClean="0">
                <a:effectLst/>
              </a:rPr>
              <a:t/>
            </a:r>
            <a:br>
              <a:rPr lang="en-GB" sz="2000" dirty="0" smtClean="0">
                <a:effectLst/>
              </a:rPr>
            </a:br>
            <a:r>
              <a:rPr lang="en-GB" sz="2000" dirty="0" err="1" smtClean="0">
                <a:effectLst/>
              </a:rPr>
              <a:t>perdre</a:t>
            </a:r>
            <a:r>
              <a:rPr lang="en-GB" sz="2000" dirty="0" smtClean="0">
                <a:effectLst/>
              </a:rPr>
              <a:t> - to lose</a:t>
            </a:r>
            <a:br>
              <a:rPr lang="en-GB" sz="2000" dirty="0" smtClean="0">
                <a:effectLst/>
              </a:rPr>
            </a:br>
            <a:r>
              <a:rPr lang="en-GB" sz="2000" dirty="0" err="1" smtClean="0">
                <a:effectLst/>
              </a:rPr>
              <a:t>vendre</a:t>
            </a:r>
            <a:r>
              <a:rPr lang="en-GB" sz="2000" dirty="0" smtClean="0">
                <a:effectLst/>
              </a:rPr>
              <a:t> </a:t>
            </a:r>
            <a:r>
              <a:rPr lang="en-GB" sz="2000" dirty="0" smtClean="0"/>
              <a:t>- </a:t>
            </a:r>
            <a:r>
              <a:rPr lang="en-GB" sz="2000" dirty="0" smtClean="0">
                <a:effectLst/>
              </a:rPr>
              <a:t>to sell</a:t>
            </a:r>
          </a:p>
          <a:p>
            <a:r>
              <a:rPr lang="en-GB" sz="2000" dirty="0" err="1"/>
              <a:t>prétendre</a:t>
            </a:r>
            <a:r>
              <a:rPr lang="en-GB" sz="2000" dirty="0"/>
              <a:t> - to claim</a:t>
            </a:r>
            <a:br>
              <a:rPr lang="en-GB" sz="2000" dirty="0"/>
            </a:br>
            <a:r>
              <a:rPr lang="en-GB" sz="2000" dirty="0" err="1"/>
              <a:t>rendre</a:t>
            </a:r>
            <a:r>
              <a:rPr lang="en-GB" sz="2000" dirty="0"/>
              <a:t> - to give back, return</a:t>
            </a:r>
            <a:br>
              <a:rPr lang="en-GB" sz="2000" dirty="0"/>
            </a:br>
            <a:r>
              <a:rPr lang="en-GB" sz="2000" dirty="0" err="1"/>
              <a:t>répandre</a:t>
            </a:r>
            <a:r>
              <a:rPr lang="en-GB" sz="2000" dirty="0"/>
              <a:t> - to spread, scatter</a:t>
            </a:r>
            <a:r>
              <a:rPr lang="en-GB" sz="2000" dirty="0" smtClean="0">
                <a:effectLst/>
              </a:rPr>
              <a:t/>
            </a:r>
            <a:br>
              <a:rPr lang="en-GB" sz="2000" dirty="0" smtClean="0">
                <a:effectLst/>
              </a:rPr>
            </a:br>
            <a:r>
              <a:rPr lang="en-GB" sz="2000" dirty="0" err="1"/>
              <a:t>pendre</a:t>
            </a:r>
            <a:r>
              <a:rPr lang="en-GB" sz="2000" dirty="0"/>
              <a:t> - to hang, suspend</a:t>
            </a:r>
            <a:br>
              <a:rPr lang="en-GB" sz="2000" dirty="0"/>
            </a:br>
            <a:endParaRPr lang="en-GB" sz="2000" dirty="0" smtClean="0">
              <a:effectLst/>
            </a:endParaRPr>
          </a:p>
          <a:p>
            <a:r>
              <a:rPr lang="en-GB" sz="2000" b="1" dirty="0" smtClean="0"/>
              <a:t>Notice how the endings are the same in the plural (</a:t>
            </a:r>
            <a:r>
              <a:rPr lang="en-GB" sz="2000" b="1" i="1" dirty="0" smtClean="0"/>
              <a:t>nous, </a:t>
            </a:r>
            <a:r>
              <a:rPr lang="en-GB" sz="2000" b="1" i="1" dirty="0" err="1" smtClean="0"/>
              <a:t>vous</a:t>
            </a:r>
            <a:r>
              <a:rPr lang="en-GB" sz="2000" b="1" i="1" dirty="0" smtClean="0"/>
              <a:t>, </a:t>
            </a:r>
            <a:r>
              <a:rPr lang="en-GB" sz="2000" b="1" i="1" dirty="0" err="1" smtClean="0"/>
              <a:t>ils</a:t>
            </a:r>
            <a:r>
              <a:rPr lang="en-GB" sz="2000" b="1" i="1" dirty="0" smtClean="0"/>
              <a:t>/</a:t>
            </a:r>
            <a:r>
              <a:rPr lang="en-GB" sz="2000" b="1" i="1" dirty="0" err="1" smtClean="0"/>
              <a:t>elles</a:t>
            </a:r>
            <a:r>
              <a:rPr lang="en-GB" sz="2000" b="1" i="1" dirty="0" smtClean="0"/>
              <a:t>) </a:t>
            </a:r>
            <a:r>
              <a:rPr lang="en-GB" sz="2000" b="1" dirty="0" smtClean="0"/>
              <a:t>as –ER verbs.</a:t>
            </a:r>
          </a:p>
        </p:txBody>
      </p:sp>
      <p:sp>
        <p:nvSpPr>
          <p:cNvPr id="3078" name="Text Box 6"/>
          <p:cNvSpPr txBox="1">
            <a:spLocks noChangeArrowheads="1"/>
          </p:cNvSpPr>
          <p:nvPr/>
        </p:nvSpPr>
        <p:spPr bwMode="auto">
          <a:xfrm>
            <a:off x="0" y="5851525"/>
            <a:ext cx="419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b="1" dirty="0">
                <a:solidFill>
                  <a:srgbClr val="CC0099"/>
                </a:solidFill>
              </a:rPr>
              <a:t>NOTICE: </a:t>
            </a:r>
            <a:r>
              <a:rPr lang="en-GB" b="1" dirty="0" smtClean="0">
                <a:solidFill>
                  <a:srgbClr val="CC0099"/>
                </a:solidFill>
              </a:rPr>
              <a:t>The –RE form of the verb (the infinitive) is the one you find when you look up a verb in the dictionary</a:t>
            </a:r>
            <a:r>
              <a:rPr lang="en-GB" sz="2000" b="1" dirty="0" smtClean="0">
                <a:solidFill>
                  <a:srgbClr val="CC0099"/>
                </a:solidFill>
              </a:rPr>
              <a:t>.</a:t>
            </a:r>
            <a:endParaRPr lang="en-US" sz="2000" b="1" dirty="0">
              <a:solidFill>
                <a:srgbClr val="CC0099"/>
              </a:solidFill>
            </a:endParaRPr>
          </a:p>
        </p:txBody>
      </p:sp>
    </p:spTree>
    <p:extLst>
      <p:ext uri="{BB962C8B-B14F-4D97-AF65-F5344CB8AC3E}">
        <p14:creationId xmlns:p14="http://schemas.microsoft.com/office/powerpoint/2010/main" val="808297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GB" sz="2000" b="1" dirty="0" smtClean="0"/>
              <a:t>Match up the subject pronouns with the correct translation.</a:t>
            </a:r>
            <a:r>
              <a:rPr lang="en-GB" sz="2000" b="1" dirty="0"/>
              <a:t/>
            </a:r>
            <a:br>
              <a:rPr lang="en-GB" sz="2000" b="1" dirty="0"/>
            </a:br>
            <a:r>
              <a:rPr lang="en-GB" sz="2000" b="1" dirty="0"/>
              <a:t/>
            </a:r>
            <a:br>
              <a:rPr lang="en-GB" sz="2000" b="1" dirty="0"/>
            </a:br>
            <a:r>
              <a:rPr lang="en-GB" sz="2000" b="1" dirty="0"/>
              <a:t>Pause the recording, complete the activity and then mark your work. If you get it wrong, correct your answer so you learn from your mistake.</a:t>
            </a:r>
          </a:p>
        </p:txBody>
      </p:sp>
      <p:sp>
        <p:nvSpPr>
          <p:cNvPr id="3" name="Content Placeholder 2"/>
          <p:cNvSpPr>
            <a:spLocks noGrp="1"/>
          </p:cNvSpPr>
          <p:nvPr>
            <p:ph sz="half" idx="1"/>
          </p:nvPr>
        </p:nvSpPr>
        <p:spPr/>
        <p:txBody>
          <a:bodyPr>
            <a:noAutofit/>
          </a:bodyPr>
          <a:lstStyle/>
          <a:p>
            <a:pPr marL="514350" indent="-514350">
              <a:buFont typeface="+mj-lt"/>
              <a:buAutoNum type="arabicPeriod"/>
            </a:pPr>
            <a:r>
              <a:rPr lang="en-GB" sz="3600" dirty="0" smtClean="0"/>
              <a:t>Je/J’</a:t>
            </a:r>
          </a:p>
          <a:p>
            <a:pPr marL="514350" indent="-514350">
              <a:buFont typeface="+mj-lt"/>
              <a:buAutoNum type="arabicPeriod"/>
            </a:pPr>
            <a:r>
              <a:rPr lang="en-GB" sz="3600" dirty="0" err="1" smtClean="0"/>
              <a:t>Tu</a:t>
            </a:r>
            <a:endParaRPr lang="en-GB" sz="3600" dirty="0" smtClean="0"/>
          </a:p>
          <a:p>
            <a:pPr marL="514350" indent="-514350">
              <a:buFont typeface="+mj-lt"/>
              <a:buAutoNum type="arabicPeriod"/>
            </a:pPr>
            <a:r>
              <a:rPr lang="en-GB" sz="3600" dirty="0" smtClean="0"/>
              <a:t>Il</a:t>
            </a:r>
          </a:p>
          <a:p>
            <a:pPr marL="514350" indent="-514350">
              <a:buFont typeface="+mj-lt"/>
              <a:buAutoNum type="arabicPeriod"/>
            </a:pPr>
            <a:r>
              <a:rPr lang="en-GB" sz="3600" dirty="0" smtClean="0"/>
              <a:t>Elle</a:t>
            </a:r>
          </a:p>
          <a:p>
            <a:pPr marL="514350" indent="-514350">
              <a:buFont typeface="+mj-lt"/>
              <a:buAutoNum type="arabicPeriod"/>
            </a:pPr>
            <a:r>
              <a:rPr lang="en-GB" sz="3600" dirty="0" smtClean="0"/>
              <a:t>Nous</a:t>
            </a:r>
          </a:p>
          <a:p>
            <a:pPr marL="514350" indent="-514350">
              <a:buFont typeface="+mj-lt"/>
              <a:buAutoNum type="arabicPeriod"/>
            </a:pPr>
            <a:r>
              <a:rPr lang="en-GB" sz="3600" dirty="0" err="1" smtClean="0"/>
              <a:t>Vous</a:t>
            </a:r>
            <a:endParaRPr lang="en-GB" sz="3600" dirty="0" smtClean="0"/>
          </a:p>
          <a:p>
            <a:pPr marL="514350" indent="-514350">
              <a:buFont typeface="+mj-lt"/>
              <a:buAutoNum type="arabicPeriod"/>
            </a:pPr>
            <a:r>
              <a:rPr lang="en-GB" sz="3600" dirty="0" err="1" smtClean="0"/>
              <a:t>Ils</a:t>
            </a:r>
            <a:endParaRPr lang="en-GB" sz="3600" dirty="0"/>
          </a:p>
          <a:p>
            <a:pPr marL="514350" indent="-514350">
              <a:buFont typeface="+mj-lt"/>
              <a:buAutoNum type="arabicPeriod"/>
            </a:pPr>
            <a:r>
              <a:rPr lang="en-GB" sz="3600" dirty="0" err="1" smtClean="0"/>
              <a:t>Elles</a:t>
            </a:r>
            <a:endParaRPr lang="en-GB" sz="3600" dirty="0" smtClean="0"/>
          </a:p>
        </p:txBody>
      </p:sp>
      <p:sp>
        <p:nvSpPr>
          <p:cNvPr id="5" name="Content Placeholder 4"/>
          <p:cNvSpPr>
            <a:spLocks noGrp="1"/>
          </p:cNvSpPr>
          <p:nvPr>
            <p:ph sz="half" idx="2"/>
          </p:nvPr>
        </p:nvSpPr>
        <p:spPr>
          <a:xfrm>
            <a:off x="5940152" y="1628800"/>
            <a:ext cx="3203848" cy="4525963"/>
          </a:xfrm>
        </p:spPr>
        <p:txBody>
          <a:bodyPr>
            <a:noAutofit/>
          </a:bodyPr>
          <a:lstStyle/>
          <a:p>
            <a:r>
              <a:rPr lang="en-GB" sz="3600" b="1" dirty="0" smtClean="0">
                <a:solidFill>
                  <a:srgbClr val="FF0000"/>
                </a:solidFill>
              </a:rPr>
              <a:t>She</a:t>
            </a:r>
          </a:p>
          <a:p>
            <a:r>
              <a:rPr lang="en-GB" sz="3600" b="1" dirty="0" smtClean="0">
                <a:solidFill>
                  <a:srgbClr val="FF0000"/>
                </a:solidFill>
              </a:rPr>
              <a:t>They (f)</a:t>
            </a:r>
          </a:p>
          <a:p>
            <a:r>
              <a:rPr lang="en-GB" sz="3600" b="1" dirty="0" smtClean="0">
                <a:solidFill>
                  <a:srgbClr val="0000FF"/>
                </a:solidFill>
              </a:rPr>
              <a:t>He</a:t>
            </a:r>
          </a:p>
          <a:p>
            <a:r>
              <a:rPr lang="en-GB" sz="3600" b="1" dirty="0" smtClean="0"/>
              <a:t>We</a:t>
            </a:r>
          </a:p>
          <a:p>
            <a:r>
              <a:rPr lang="en-GB" sz="3600" b="1" dirty="0" smtClean="0"/>
              <a:t>I</a:t>
            </a:r>
          </a:p>
          <a:p>
            <a:r>
              <a:rPr lang="en-GB" sz="3600" b="1" dirty="0" smtClean="0"/>
              <a:t>You (singular)</a:t>
            </a:r>
          </a:p>
          <a:p>
            <a:r>
              <a:rPr lang="en-GB" sz="3600" b="1" dirty="0" smtClean="0">
                <a:solidFill>
                  <a:srgbClr val="0000FF"/>
                </a:solidFill>
              </a:rPr>
              <a:t>They (m)</a:t>
            </a:r>
          </a:p>
          <a:p>
            <a:r>
              <a:rPr lang="en-GB" sz="3600" b="1" dirty="0" smtClean="0"/>
              <a:t>You (plural)</a:t>
            </a:r>
          </a:p>
          <a:p>
            <a:endParaRPr lang="en-GB" sz="3600" b="1" dirty="0"/>
          </a:p>
        </p:txBody>
      </p:sp>
      <p:cxnSp>
        <p:nvCxnSpPr>
          <p:cNvPr id="10" name="Straight Arrow Connector 9"/>
          <p:cNvCxnSpPr/>
          <p:nvPr/>
        </p:nvCxnSpPr>
        <p:spPr>
          <a:xfrm>
            <a:off x="1979712" y="1988840"/>
            <a:ext cx="3816424" cy="25202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619672" y="2564904"/>
            <a:ext cx="4320480" cy="26642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1331640" y="3248980"/>
            <a:ext cx="460851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1835696" y="1988840"/>
            <a:ext cx="4104456" cy="19082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a:endCxn id="5" idx="1"/>
          </p:cNvCxnSpPr>
          <p:nvPr/>
        </p:nvCxnSpPr>
        <p:spPr>
          <a:xfrm flipV="1">
            <a:off x="2051720" y="3891782"/>
            <a:ext cx="3888432" cy="7253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1963479" y="5229200"/>
            <a:ext cx="3976673"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1619672" y="5877272"/>
            <a:ext cx="43204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1963479" y="2708920"/>
            <a:ext cx="3976673" cy="38164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58475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81836" y="2252441"/>
            <a:ext cx="2664296" cy="4320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274638"/>
            <a:ext cx="9144000" cy="1143000"/>
          </a:xfrm>
        </p:spPr>
        <p:txBody>
          <a:bodyPr>
            <a:noAutofit/>
          </a:bodyPr>
          <a:lstStyle/>
          <a:p>
            <a:r>
              <a:rPr lang="en-GB" sz="1800" b="1" dirty="0" smtClean="0"/>
              <a:t>Look at the endings of the following verbs and decide on the correct subject pronouns. Use the  </a:t>
            </a:r>
            <a:r>
              <a:rPr lang="en-GB" sz="1800" b="1" i="1" dirty="0"/>
              <a:t>aide-mémoire</a:t>
            </a:r>
            <a:r>
              <a:rPr lang="en-GB" sz="1800" b="1" dirty="0"/>
              <a:t> </a:t>
            </a:r>
            <a:r>
              <a:rPr lang="en-GB" sz="1800" b="1" dirty="0" smtClean="0"/>
              <a:t>on </a:t>
            </a:r>
            <a:r>
              <a:rPr lang="en-GB" sz="1800" b="1" dirty="0"/>
              <a:t>the right </a:t>
            </a:r>
            <a:r>
              <a:rPr lang="en-GB" sz="1800" b="1" dirty="0" smtClean="0"/>
              <a:t>or the verbs you have just copied down to </a:t>
            </a:r>
            <a:r>
              <a:rPr lang="en-GB" sz="1800" b="1" dirty="0"/>
              <a:t>help you.</a:t>
            </a:r>
            <a:br>
              <a:rPr lang="en-GB" sz="1800" b="1" dirty="0"/>
            </a:br>
            <a:r>
              <a:rPr lang="en-GB" sz="1800" b="1" dirty="0"/>
              <a:t/>
            </a:r>
            <a:br>
              <a:rPr lang="en-GB" sz="1800" b="1" dirty="0"/>
            </a:br>
            <a:r>
              <a:rPr lang="en-GB" sz="1800" b="1" dirty="0"/>
              <a:t>Pause the recording, complete the activity and then mark your work. If you get it wrong, correct your answer so you learn from your mistake.</a:t>
            </a:r>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GB" dirty="0"/>
              <a:t>________ </a:t>
            </a:r>
            <a:r>
              <a:rPr lang="en-GB" dirty="0" err="1" smtClean="0"/>
              <a:t>penses</a:t>
            </a:r>
            <a:endParaRPr lang="en-GB" dirty="0" smtClean="0"/>
          </a:p>
          <a:p>
            <a:pPr marL="514350" indent="-514350">
              <a:buFont typeface="+mj-lt"/>
              <a:buAutoNum type="arabicPeriod"/>
            </a:pPr>
            <a:r>
              <a:rPr lang="en-GB" dirty="0" smtClean="0"/>
              <a:t>________ </a:t>
            </a:r>
            <a:r>
              <a:rPr lang="en-GB" dirty="0" err="1" smtClean="0"/>
              <a:t>descendons</a:t>
            </a:r>
            <a:endParaRPr lang="en-GB" dirty="0" smtClean="0"/>
          </a:p>
          <a:p>
            <a:pPr marL="514350" indent="-514350">
              <a:buFont typeface="+mj-lt"/>
              <a:buAutoNum type="arabicPeriod"/>
            </a:pPr>
            <a:r>
              <a:rPr lang="en-GB" dirty="0"/>
              <a:t>________ </a:t>
            </a:r>
            <a:r>
              <a:rPr lang="en-GB" dirty="0" err="1" smtClean="0"/>
              <a:t>rangez</a:t>
            </a:r>
            <a:endParaRPr lang="en-GB" dirty="0" smtClean="0"/>
          </a:p>
          <a:p>
            <a:pPr marL="514350" indent="-514350">
              <a:buFont typeface="+mj-lt"/>
              <a:buAutoNum type="arabicPeriod"/>
            </a:pPr>
            <a:r>
              <a:rPr lang="en-GB" dirty="0"/>
              <a:t>________ </a:t>
            </a:r>
            <a:r>
              <a:rPr lang="en-GB" dirty="0" err="1" smtClean="0"/>
              <a:t>rougissent</a:t>
            </a:r>
            <a:endParaRPr lang="en-GB" dirty="0" smtClean="0"/>
          </a:p>
          <a:p>
            <a:pPr marL="514350" indent="-514350">
              <a:buFont typeface="+mj-lt"/>
              <a:buAutoNum type="arabicPeriod"/>
            </a:pPr>
            <a:r>
              <a:rPr lang="en-GB" dirty="0"/>
              <a:t>________ </a:t>
            </a:r>
            <a:r>
              <a:rPr lang="en-GB" dirty="0" err="1" smtClean="0"/>
              <a:t>réflechit</a:t>
            </a:r>
            <a:endParaRPr lang="en-GB" dirty="0" smtClean="0"/>
          </a:p>
          <a:p>
            <a:pPr marL="514350" indent="-514350">
              <a:buFont typeface="+mj-lt"/>
              <a:buAutoNum type="arabicPeriod"/>
            </a:pPr>
            <a:r>
              <a:rPr lang="en-GB" dirty="0"/>
              <a:t>________ </a:t>
            </a:r>
            <a:r>
              <a:rPr lang="en-GB" dirty="0" err="1" smtClean="0"/>
              <a:t>sautes</a:t>
            </a:r>
            <a:endParaRPr lang="en-GB" dirty="0" smtClean="0"/>
          </a:p>
          <a:p>
            <a:pPr marL="514350" indent="-514350">
              <a:buFont typeface="+mj-lt"/>
              <a:buAutoNum type="arabicPeriod"/>
            </a:pPr>
            <a:r>
              <a:rPr lang="en-GB" dirty="0"/>
              <a:t>________ </a:t>
            </a:r>
            <a:r>
              <a:rPr lang="en-GB" dirty="0" smtClean="0"/>
              <a:t>fond</a:t>
            </a:r>
          </a:p>
          <a:p>
            <a:pPr marL="514350" indent="-514350">
              <a:buFont typeface="+mj-lt"/>
              <a:buAutoNum type="arabicPeriod"/>
            </a:pPr>
            <a:r>
              <a:rPr lang="en-GB" dirty="0"/>
              <a:t>________ </a:t>
            </a:r>
            <a:r>
              <a:rPr lang="en-GB" dirty="0" err="1" smtClean="0"/>
              <a:t>bachotons</a:t>
            </a:r>
            <a:endParaRPr lang="en-GB" dirty="0" smtClean="0"/>
          </a:p>
          <a:p>
            <a:pPr marL="0" indent="0">
              <a:buNone/>
            </a:pPr>
            <a:endParaRPr lang="en-GB" dirty="0" smtClean="0"/>
          </a:p>
          <a:p>
            <a:pPr marL="514350" indent="-514350">
              <a:buFont typeface="+mj-lt"/>
              <a:buAutoNum type="arabicPeriod"/>
            </a:pPr>
            <a:endParaRPr lang="en-GB" dirty="0" smtClean="0"/>
          </a:p>
        </p:txBody>
      </p:sp>
      <p:sp>
        <p:nvSpPr>
          <p:cNvPr id="4" name="Content Placeholder 3"/>
          <p:cNvSpPr>
            <a:spLocks noGrp="1"/>
          </p:cNvSpPr>
          <p:nvPr>
            <p:ph sz="half" idx="2"/>
          </p:nvPr>
        </p:nvSpPr>
        <p:spPr>
          <a:xfrm>
            <a:off x="971600" y="1556792"/>
            <a:ext cx="3462536" cy="4525963"/>
          </a:xfrm>
        </p:spPr>
        <p:txBody>
          <a:bodyPr>
            <a:normAutofit/>
          </a:bodyPr>
          <a:lstStyle/>
          <a:p>
            <a:pPr marL="0" indent="0">
              <a:buNone/>
            </a:pPr>
            <a:r>
              <a:rPr lang="en-GB" dirty="0" smtClean="0"/>
              <a:t>TU</a:t>
            </a:r>
          </a:p>
          <a:p>
            <a:pPr marL="0" indent="0">
              <a:buNone/>
            </a:pPr>
            <a:r>
              <a:rPr lang="en-GB" dirty="0" smtClean="0"/>
              <a:t>NOUS</a:t>
            </a:r>
          </a:p>
          <a:p>
            <a:pPr marL="0" indent="0">
              <a:buNone/>
            </a:pPr>
            <a:r>
              <a:rPr lang="en-GB" dirty="0" smtClean="0"/>
              <a:t>VOUS</a:t>
            </a:r>
          </a:p>
          <a:p>
            <a:pPr marL="0" indent="0">
              <a:buNone/>
            </a:pPr>
            <a:r>
              <a:rPr lang="en-GB" dirty="0" smtClean="0"/>
              <a:t>ILS/ELLES</a:t>
            </a:r>
          </a:p>
          <a:p>
            <a:pPr marL="0" indent="0">
              <a:buNone/>
            </a:pPr>
            <a:r>
              <a:rPr lang="en-GB" dirty="0" smtClean="0"/>
              <a:t>IL/ELLE</a:t>
            </a:r>
          </a:p>
          <a:p>
            <a:pPr marL="0" indent="0">
              <a:buNone/>
            </a:pPr>
            <a:r>
              <a:rPr lang="en-GB" dirty="0" smtClean="0"/>
              <a:t>TU</a:t>
            </a:r>
          </a:p>
          <a:p>
            <a:pPr marL="0" indent="0">
              <a:buNone/>
            </a:pPr>
            <a:r>
              <a:rPr lang="en-GB" dirty="0" smtClean="0"/>
              <a:t>IL/ELLE</a:t>
            </a:r>
          </a:p>
          <a:p>
            <a:pPr marL="0" indent="0">
              <a:buNone/>
            </a:pPr>
            <a:r>
              <a:rPr lang="en-GB" dirty="0" smtClean="0"/>
              <a:t>NOUS</a:t>
            </a:r>
          </a:p>
        </p:txBody>
      </p:sp>
      <p:sp>
        <p:nvSpPr>
          <p:cNvPr id="6" name="TextBox 5"/>
          <p:cNvSpPr txBox="1"/>
          <p:nvPr/>
        </p:nvSpPr>
        <p:spPr>
          <a:xfrm>
            <a:off x="5148064" y="2206855"/>
            <a:ext cx="3131840" cy="523220"/>
          </a:xfrm>
          <a:prstGeom prst="rect">
            <a:avLst/>
          </a:prstGeom>
          <a:noFill/>
        </p:spPr>
        <p:txBody>
          <a:bodyPr wrap="square" rtlCol="0">
            <a:spAutoFit/>
          </a:bodyPr>
          <a:lstStyle/>
          <a:p>
            <a:pPr algn="ctr"/>
            <a:r>
              <a:rPr lang="en-GB" sz="2800" b="1" dirty="0" smtClean="0"/>
              <a:t>AIDE-MÉMOIRE</a:t>
            </a:r>
            <a:endParaRPr lang="en-GB" sz="2800" b="1" dirty="0"/>
          </a:p>
        </p:txBody>
      </p:sp>
      <p:graphicFrame>
        <p:nvGraphicFramePr>
          <p:cNvPr id="8" name="Table 7"/>
          <p:cNvGraphicFramePr>
            <a:graphicFrameLocks noGrp="1"/>
          </p:cNvGraphicFramePr>
          <p:nvPr>
            <p:extLst>
              <p:ext uri="{D42A27DB-BD31-4B8C-83A1-F6EECF244321}">
                <p14:modId xmlns:p14="http://schemas.microsoft.com/office/powerpoint/2010/main" val="1693849011"/>
              </p:ext>
            </p:extLst>
          </p:nvPr>
        </p:nvGraphicFramePr>
        <p:xfrm>
          <a:off x="5021796" y="2684489"/>
          <a:ext cx="3384376" cy="2103120"/>
        </p:xfrm>
        <a:graphic>
          <a:graphicData uri="http://schemas.openxmlformats.org/drawingml/2006/table">
            <a:tbl>
              <a:tblPr firstRow="1" firstCol="1" bandRow="1">
                <a:tableStyleId>{5C22544A-7EE6-4342-B048-85BDC9FD1C3A}</a:tableStyleId>
              </a:tblPr>
              <a:tblGrid>
                <a:gridCol w="1692188"/>
                <a:gridCol w="1692188"/>
              </a:tblGrid>
              <a:tr h="0">
                <a:tc>
                  <a:txBody>
                    <a:bodyPr/>
                    <a:lstStyle/>
                    <a:p>
                      <a:pPr>
                        <a:lnSpc>
                          <a:spcPct val="115000"/>
                        </a:lnSpc>
                        <a:spcAft>
                          <a:spcPts val="0"/>
                        </a:spcAft>
                      </a:pPr>
                      <a:r>
                        <a:rPr lang="en-GB" sz="2000" b="1" dirty="0" smtClean="0">
                          <a:solidFill>
                            <a:schemeClr val="tx1"/>
                          </a:solidFill>
                          <a:effectLst/>
                          <a:latin typeface="Calibri"/>
                          <a:ea typeface="Calibri"/>
                          <a:cs typeface="Times New Roman"/>
                        </a:rPr>
                        <a:t>JE’J</a:t>
                      </a:r>
                    </a:p>
                    <a:p>
                      <a:pPr>
                        <a:lnSpc>
                          <a:spcPct val="115000"/>
                        </a:lnSpc>
                        <a:spcAft>
                          <a:spcPts val="0"/>
                        </a:spcAft>
                      </a:pPr>
                      <a:r>
                        <a:rPr lang="en-GB" sz="2000" b="1" dirty="0" smtClean="0">
                          <a:solidFill>
                            <a:schemeClr val="tx1"/>
                          </a:solidFill>
                          <a:effectLst/>
                          <a:latin typeface="Calibri"/>
                          <a:ea typeface="Calibri"/>
                          <a:cs typeface="Times New Roman"/>
                        </a:rPr>
                        <a:t>TU</a:t>
                      </a:r>
                    </a:p>
                    <a:p>
                      <a:pPr>
                        <a:lnSpc>
                          <a:spcPct val="115000"/>
                        </a:lnSpc>
                        <a:spcAft>
                          <a:spcPts val="0"/>
                        </a:spcAft>
                      </a:pPr>
                      <a:r>
                        <a:rPr lang="en-GB" sz="2000" b="1" dirty="0" smtClean="0">
                          <a:solidFill>
                            <a:schemeClr val="tx1"/>
                          </a:solidFill>
                          <a:effectLst/>
                          <a:latin typeface="Calibri"/>
                          <a:ea typeface="Calibri"/>
                          <a:cs typeface="Times New Roman"/>
                        </a:rPr>
                        <a:t>IL/ELLE</a:t>
                      </a:r>
                    </a:p>
                    <a:p>
                      <a:pPr>
                        <a:lnSpc>
                          <a:spcPct val="115000"/>
                        </a:lnSpc>
                        <a:spcAft>
                          <a:spcPts val="0"/>
                        </a:spcAft>
                      </a:pPr>
                      <a:r>
                        <a:rPr lang="en-GB" sz="2000" b="1" dirty="0" smtClean="0">
                          <a:solidFill>
                            <a:schemeClr val="tx1"/>
                          </a:solidFill>
                          <a:effectLst/>
                          <a:latin typeface="Calibri"/>
                          <a:ea typeface="Calibri"/>
                          <a:cs typeface="Times New Roman"/>
                        </a:rPr>
                        <a:t>NOUS</a:t>
                      </a:r>
                    </a:p>
                    <a:p>
                      <a:pPr>
                        <a:lnSpc>
                          <a:spcPct val="115000"/>
                        </a:lnSpc>
                        <a:spcAft>
                          <a:spcPts val="0"/>
                        </a:spcAft>
                      </a:pPr>
                      <a:r>
                        <a:rPr lang="en-GB" sz="2000" b="1" dirty="0" smtClean="0">
                          <a:solidFill>
                            <a:schemeClr val="tx1"/>
                          </a:solidFill>
                          <a:effectLst/>
                          <a:latin typeface="Calibri"/>
                          <a:ea typeface="Calibri"/>
                          <a:cs typeface="Times New Roman"/>
                        </a:rPr>
                        <a:t>VOUS</a:t>
                      </a:r>
                    </a:p>
                    <a:p>
                      <a:pPr>
                        <a:lnSpc>
                          <a:spcPct val="115000"/>
                        </a:lnSpc>
                        <a:spcAft>
                          <a:spcPts val="0"/>
                        </a:spcAft>
                      </a:pPr>
                      <a:r>
                        <a:rPr lang="en-GB" sz="2000" b="1" dirty="0" smtClean="0">
                          <a:solidFill>
                            <a:schemeClr val="tx1"/>
                          </a:solidFill>
                          <a:effectLst/>
                          <a:latin typeface="Calibri"/>
                          <a:ea typeface="Calibri"/>
                          <a:cs typeface="Times New Roman"/>
                        </a:rPr>
                        <a:t>ILS/ELLES</a:t>
                      </a:r>
                      <a:endParaRPr lang="en-GB" sz="2000" b="1"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2000" b="1" dirty="0" smtClean="0">
                          <a:solidFill>
                            <a:schemeClr val="tx1"/>
                          </a:solidFill>
                          <a:effectLst/>
                          <a:latin typeface="Calibri"/>
                          <a:ea typeface="Calibri"/>
                          <a:cs typeface="Times New Roman"/>
                        </a:rPr>
                        <a:t>I</a:t>
                      </a:r>
                    </a:p>
                    <a:p>
                      <a:pPr>
                        <a:lnSpc>
                          <a:spcPct val="115000"/>
                        </a:lnSpc>
                        <a:spcAft>
                          <a:spcPts val="0"/>
                        </a:spcAft>
                      </a:pPr>
                      <a:r>
                        <a:rPr lang="en-GB" sz="2000" b="1" dirty="0" smtClean="0">
                          <a:solidFill>
                            <a:schemeClr val="tx1"/>
                          </a:solidFill>
                          <a:effectLst/>
                          <a:latin typeface="Calibri"/>
                          <a:ea typeface="Calibri"/>
                          <a:cs typeface="Times New Roman"/>
                        </a:rPr>
                        <a:t>YOU</a:t>
                      </a:r>
                      <a:r>
                        <a:rPr lang="en-GB" sz="2000" b="1" baseline="0" dirty="0" smtClean="0">
                          <a:solidFill>
                            <a:schemeClr val="tx1"/>
                          </a:solidFill>
                          <a:effectLst/>
                          <a:latin typeface="Calibri"/>
                          <a:ea typeface="Calibri"/>
                          <a:cs typeface="Times New Roman"/>
                        </a:rPr>
                        <a:t> (s)</a:t>
                      </a:r>
                    </a:p>
                    <a:p>
                      <a:pPr>
                        <a:lnSpc>
                          <a:spcPct val="115000"/>
                        </a:lnSpc>
                        <a:spcAft>
                          <a:spcPts val="0"/>
                        </a:spcAft>
                      </a:pPr>
                      <a:r>
                        <a:rPr lang="en-GB" sz="2000" b="1" baseline="0" dirty="0" smtClean="0">
                          <a:solidFill>
                            <a:schemeClr val="tx1"/>
                          </a:solidFill>
                          <a:effectLst/>
                          <a:latin typeface="Calibri"/>
                          <a:ea typeface="Calibri"/>
                          <a:cs typeface="Times New Roman"/>
                        </a:rPr>
                        <a:t>HE/SHE</a:t>
                      </a:r>
                    </a:p>
                    <a:p>
                      <a:pPr>
                        <a:lnSpc>
                          <a:spcPct val="115000"/>
                        </a:lnSpc>
                        <a:spcAft>
                          <a:spcPts val="0"/>
                        </a:spcAft>
                      </a:pPr>
                      <a:r>
                        <a:rPr lang="en-GB" sz="2000" b="1" baseline="0" dirty="0" smtClean="0">
                          <a:solidFill>
                            <a:schemeClr val="tx1"/>
                          </a:solidFill>
                          <a:effectLst/>
                          <a:latin typeface="Calibri"/>
                          <a:ea typeface="Calibri"/>
                          <a:cs typeface="Times New Roman"/>
                        </a:rPr>
                        <a:t>WE</a:t>
                      </a:r>
                    </a:p>
                    <a:p>
                      <a:pPr>
                        <a:lnSpc>
                          <a:spcPct val="115000"/>
                        </a:lnSpc>
                        <a:spcAft>
                          <a:spcPts val="0"/>
                        </a:spcAft>
                      </a:pPr>
                      <a:r>
                        <a:rPr lang="en-GB" sz="2000" b="1" baseline="0" dirty="0" smtClean="0">
                          <a:solidFill>
                            <a:schemeClr val="tx1"/>
                          </a:solidFill>
                          <a:effectLst/>
                          <a:latin typeface="Calibri"/>
                          <a:ea typeface="Calibri"/>
                          <a:cs typeface="Times New Roman"/>
                        </a:rPr>
                        <a:t>YOU (p)</a:t>
                      </a:r>
                    </a:p>
                    <a:p>
                      <a:pPr>
                        <a:lnSpc>
                          <a:spcPct val="115000"/>
                        </a:lnSpc>
                        <a:spcAft>
                          <a:spcPts val="0"/>
                        </a:spcAft>
                      </a:pPr>
                      <a:r>
                        <a:rPr lang="en-GB" sz="2000" b="1" baseline="0" dirty="0" smtClean="0">
                          <a:solidFill>
                            <a:schemeClr val="tx1"/>
                          </a:solidFill>
                          <a:effectLst/>
                          <a:latin typeface="Calibri"/>
                          <a:ea typeface="Calibri"/>
                          <a:cs typeface="Times New Roman"/>
                        </a:rPr>
                        <a:t>THEY</a:t>
                      </a:r>
                      <a:endParaRPr lang="en-GB" sz="2000" b="1"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6168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81836" y="2252441"/>
            <a:ext cx="2664296" cy="4320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260648"/>
            <a:ext cx="9144000" cy="1143000"/>
          </a:xfrm>
        </p:spPr>
        <p:txBody>
          <a:bodyPr>
            <a:noAutofit/>
          </a:bodyPr>
          <a:lstStyle/>
          <a:p>
            <a:r>
              <a:rPr lang="en-GB" sz="1800" b="1" dirty="0" smtClean="0"/>
              <a:t>Look </a:t>
            </a:r>
            <a:r>
              <a:rPr lang="en-GB" sz="1800" b="1" dirty="0"/>
              <a:t>up the following verbs in a dictionary. You will see the words ending in ER, IR or RE. That will tell you which ending to add. Use the </a:t>
            </a:r>
            <a:r>
              <a:rPr lang="en-GB" sz="1800" b="1" i="1" dirty="0" smtClean="0"/>
              <a:t>aide-mémoire</a:t>
            </a:r>
            <a:r>
              <a:rPr lang="en-GB" sz="1800" b="1" dirty="0" smtClean="0"/>
              <a:t> </a:t>
            </a:r>
            <a:r>
              <a:rPr lang="en-GB" sz="1800" b="1" dirty="0"/>
              <a:t>on the right to help you</a:t>
            </a:r>
            <a:r>
              <a:rPr lang="en-GB" sz="1800" b="1" dirty="0" smtClean="0"/>
              <a:t>.</a:t>
            </a:r>
            <a:br>
              <a:rPr lang="en-GB" sz="1800" b="1" dirty="0" smtClean="0"/>
            </a:br>
            <a:r>
              <a:rPr lang="en-GB" sz="1800" b="1" dirty="0" smtClean="0"/>
              <a:t/>
            </a:r>
            <a:br>
              <a:rPr lang="en-GB" sz="1800" b="1" dirty="0" smtClean="0"/>
            </a:br>
            <a:r>
              <a:rPr lang="en-GB" sz="1800" b="1" dirty="0" smtClean="0"/>
              <a:t>Pause the recording, complete the activity and then mark your work. If you get it wrong, correct your answer so you learn from your mistake.</a:t>
            </a:r>
            <a:endParaRPr lang="en-GB" sz="1800" b="1"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GB" dirty="0" smtClean="0"/>
              <a:t>Je coup___</a:t>
            </a:r>
          </a:p>
          <a:p>
            <a:pPr marL="514350" indent="-514350">
              <a:buFont typeface="+mj-lt"/>
              <a:buAutoNum type="arabicPeriod"/>
            </a:pPr>
            <a:r>
              <a:rPr lang="en-GB" dirty="0" smtClean="0"/>
              <a:t>Il </a:t>
            </a:r>
            <a:r>
              <a:rPr lang="en-GB" dirty="0" err="1" smtClean="0"/>
              <a:t>réflech</a:t>
            </a:r>
            <a:r>
              <a:rPr lang="en-GB" dirty="0" smtClean="0"/>
              <a:t>___</a:t>
            </a:r>
          </a:p>
          <a:p>
            <a:pPr marL="514350" indent="-514350">
              <a:buFont typeface="+mj-lt"/>
              <a:buAutoNum type="arabicPeriod"/>
            </a:pPr>
            <a:r>
              <a:rPr lang="en-GB" dirty="0" smtClean="0"/>
              <a:t>Nous pens___</a:t>
            </a:r>
          </a:p>
          <a:p>
            <a:pPr marL="514350" indent="-514350">
              <a:buFont typeface="+mj-lt"/>
              <a:buAutoNum type="arabicPeriod"/>
            </a:pPr>
            <a:r>
              <a:rPr lang="en-GB" dirty="0" err="1" smtClean="0"/>
              <a:t>Elles</a:t>
            </a:r>
            <a:r>
              <a:rPr lang="en-GB" dirty="0"/>
              <a:t> </a:t>
            </a:r>
            <a:r>
              <a:rPr lang="en-GB" dirty="0" err="1" smtClean="0"/>
              <a:t>mang</a:t>
            </a:r>
            <a:r>
              <a:rPr lang="en-GB" dirty="0" smtClean="0"/>
              <a:t>___</a:t>
            </a:r>
          </a:p>
          <a:p>
            <a:pPr marL="514350" indent="-514350">
              <a:buFont typeface="+mj-lt"/>
              <a:buAutoNum type="arabicPeriod"/>
            </a:pPr>
            <a:r>
              <a:rPr lang="en-GB" dirty="0" err="1" smtClean="0"/>
              <a:t>Vous</a:t>
            </a:r>
            <a:r>
              <a:rPr lang="en-GB" dirty="0" smtClean="0"/>
              <a:t> </a:t>
            </a:r>
            <a:r>
              <a:rPr lang="en-GB" dirty="0" err="1" smtClean="0"/>
              <a:t>chois</a:t>
            </a:r>
            <a:r>
              <a:rPr lang="en-GB" dirty="0" smtClean="0"/>
              <a:t>___</a:t>
            </a:r>
          </a:p>
          <a:p>
            <a:pPr marL="514350" indent="-514350">
              <a:buFont typeface="+mj-lt"/>
              <a:buAutoNum type="arabicPeriod"/>
            </a:pPr>
            <a:r>
              <a:rPr lang="en-GB" dirty="0" err="1" smtClean="0"/>
              <a:t>Tu</a:t>
            </a:r>
            <a:r>
              <a:rPr lang="en-GB" dirty="0" smtClean="0"/>
              <a:t> </a:t>
            </a:r>
            <a:r>
              <a:rPr lang="en-GB" dirty="0" err="1" smtClean="0"/>
              <a:t>lav</a:t>
            </a:r>
            <a:r>
              <a:rPr lang="en-GB" dirty="0" smtClean="0"/>
              <a:t>___</a:t>
            </a:r>
          </a:p>
          <a:p>
            <a:pPr marL="514350" indent="-514350">
              <a:buFont typeface="+mj-lt"/>
              <a:buAutoNum type="arabicPeriod"/>
            </a:pPr>
            <a:r>
              <a:rPr lang="en-GB" dirty="0" smtClean="0"/>
              <a:t>Elle </a:t>
            </a:r>
            <a:r>
              <a:rPr lang="en-GB" dirty="0" err="1" smtClean="0"/>
              <a:t>roug</a:t>
            </a:r>
            <a:r>
              <a:rPr lang="en-GB" dirty="0" smtClean="0"/>
              <a:t>___</a:t>
            </a:r>
          </a:p>
          <a:p>
            <a:pPr marL="514350" indent="-514350">
              <a:buFont typeface="+mj-lt"/>
              <a:buAutoNum type="arabicPeriod"/>
            </a:pPr>
            <a:r>
              <a:rPr lang="en-GB" dirty="0" smtClean="0"/>
              <a:t>Je descend___</a:t>
            </a:r>
          </a:p>
          <a:p>
            <a:endParaRPr lang="en-GB" dirty="0"/>
          </a:p>
        </p:txBody>
      </p:sp>
      <p:sp>
        <p:nvSpPr>
          <p:cNvPr id="4" name="Content Placeholder 3"/>
          <p:cNvSpPr>
            <a:spLocks noGrp="1"/>
          </p:cNvSpPr>
          <p:nvPr>
            <p:ph sz="half" idx="2"/>
          </p:nvPr>
        </p:nvSpPr>
        <p:spPr>
          <a:xfrm>
            <a:off x="1763688" y="1600200"/>
            <a:ext cx="3384376" cy="4525963"/>
          </a:xfrm>
        </p:spPr>
        <p:txBody>
          <a:bodyPr>
            <a:normAutofit/>
          </a:bodyPr>
          <a:lstStyle/>
          <a:p>
            <a:pPr marL="0" indent="0">
              <a:buNone/>
            </a:pPr>
            <a:r>
              <a:rPr lang="en-GB" dirty="0" smtClean="0"/>
              <a:t>    E</a:t>
            </a:r>
          </a:p>
          <a:p>
            <a:pPr marL="0" indent="0">
              <a:buNone/>
            </a:pPr>
            <a:r>
              <a:rPr lang="en-GB" dirty="0" smtClean="0"/>
              <a:t>      IT</a:t>
            </a:r>
          </a:p>
          <a:p>
            <a:pPr marL="0" indent="0">
              <a:buNone/>
            </a:pPr>
            <a:r>
              <a:rPr lang="en-GB" dirty="0" smtClean="0"/>
              <a:t>          ONS</a:t>
            </a:r>
            <a:endParaRPr lang="en-GB" dirty="0"/>
          </a:p>
          <a:p>
            <a:pPr marL="0" indent="0">
              <a:buNone/>
            </a:pPr>
            <a:r>
              <a:rPr lang="en-GB" dirty="0" smtClean="0"/>
              <a:t>          ENT</a:t>
            </a:r>
          </a:p>
          <a:p>
            <a:pPr marL="0" indent="0">
              <a:buNone/>
            </a:pPr>
            <a:r>
              <a:rPr lang="en-GB" dirty="0" smtClean="0"/>
              <a:t>          ISSEZ</a:t>
            </a:r>
          </a:p>
          <a:p>
            <a:pPr marL="0" indent="0">
              <a:buNone/>
            </a:pPr>
            <a:r>
              <a:rPr lang="en-GB" dirty="0" smtClean="0"/>
              <a:t> ES</a:t>
            </a:r>
            <a:endParaRPr lang="en-GB" dirty="0"/>
          </a:p>
          <a:p>
            <a:pPr marL="0" indent="0">
              <a:buNone/>
            </a:pPr>
            <a:r>
              <a:rPr lang="en-GB" dirty="0" smtClean="0"/>
              <a:t>       IT</a:t>
            </a:r>
          </a:p>
          <a:p>
            <a:pPr marL="0" indent="0">
              <a:buNone/>
            </a:pPr>
            <a:r>
              <a:rPr lang="en-GB" dirty="0" smtClean="0"/>
              <a:t>           S</a:t>
            </a:r>
          </a:p>
        </p:txBody>
      </p:sp>
      <p:graphicFrame>
        <p:nvGraphicFramePr>
          <p:cNvPr id="5" name="Table 4"/>
          <p:cNvGraphicFramePr>
            <a:graphicFrameLocks noGrp="1"/>
          </p:cNvGraphicFramePr>
          <p:nvPr>
            <p:extLst>
              <p:ext uri="{D42A27DB-BD31-4B8C-83A1-F6EECF244321}">
                <p14:modId xmlns:p14="http://schemas.microsoft.com/office/powerpoint/2010/main" val="2287040452"/>
              </p:ext>
            </p:extLst>
          </p:nvPr>
        </p:nvGraphicFramePr>
        <p:xfrm>
          <a:off x="4355976" y="2636912"/>
          <a:ext cx="4788024" cy="2453640"/>
        </p:xfrm>
        <a:graphic>
          <a:graphicData uri="http://schemas.openxmlformats.org/drawingml/2006/table">
            <a:tbl>
              <a:tblPr firstRow="1" firstCol="1" bandRow="1">
                <a:tableStyleId>{5C22544A-7EE6-4342-B048-85BDC9FD1C3A}</a:tableStyleId>
              </a:tblPr>
              <a:tblGrid>
                <a:gridCol w="1180842"/>
                <a:gridCol w="1180842"/>
                <a:gridCol w="1213170"/>
                <a:gridCol w="1213170"/>
              </a:tblGrid>
              <a:tr h="0">
                <a:tc>
                  <a:txBody>
                    <a:bodyPr/>
                    <a:lstStyle/>
                    <a:p>
                      <a:pPr>
                        <a:lnSpc>
                          <a:spcPct val="115000"/>
                        </a:lnSpc>
                        <a:spcAft>
                          <a:spcPts val="0"/>
                        </a:spcAft>
                      </a:pPr>
                      <a:endParaRPr lang="en-GB" sz="1600" b="1" dirty="0" smtClean="0">
                        <a:solidFill>
                          <a:schemeClr val="tx1"/>
                        </a:solidFill>
                        <a:effectLst/>
                        <a:latin typeface="Calibri"/>
                        <a:ea typeface="Calibri"/>
                        <a:cs typeface="Times New Roman"/>
                      </a:endParaRPr>
                    </a:p>
                    <a:p>
                      <a:pPr>
                        <a:lnSpc>
                          <a:spcPct val="115000"/>
                        </a:lnSpc>
                        <a:spcAft>
                          <a:spcPts val="0"/>
                        </a:spcAft>
                      </a:pPr>
                      <a:r>
                        <a:rPr lang="en-GB" sz="2000" b="1" dirty="0" smtClean="0">
                          <a:solidFill>
                            <a:schemeClr val="tx1"/>
                          </a:solidFill>
                          <a:effectLst/>
                          <a:latin typeface="Calibri"/>
                          <a:ea typeface="Calibri"/>
                          <a:cs typeface="Times New Roman"/>
                        </a:rPr>
                        <a:t>JE’J</a:t>
                      </a:r>
                    </a:p>
                    <a:p>
                      <a:pPr>
                        <a:lnSpc>
                          <a:spcPct val="115000"/>
                        </a:lnSpc>
                        <a:spcAft>
                          <a:spcPts val="0"/>
                        </a:spcAft>
                      </a:pPr>
                      <a:r>
                        <a:rPr lang="en-GB" sz="2000" b="1" dirty="0" smtClean="0">
                          <a:solidFill>
                            <a:schemeClr val="tx1"/>
                          </a:solidFill>
                          <a:effectLst/>
                          <a:latin typeface="Calibri"/>
                          <a:ea typeface="Calibri"/>
                          <a:cs typeface="Times New Roman"/>
                        </a:rPr>
                        <a:t>TU</a:t>
                      </a:r>
                    </a:p>
                    <a:p>
                      <a:pPr>
                        <a:lnSpc>
                          <a:spcPct val="115000"/>
                        </a:lnSpc>
                        <a:spcAft>
                          <a:spcPts val="0"/>
                        </a:spcAft>
                      </a:pPr>
                      <a:r>
                        <a:rPr lang="en-GB" sz="2000" b="1" dirty="0" smtClean="0">
                          <a:solidFill>
                            <a:schemeClr val="tx1"/>
                          </a:solidFill>
                          <a:effectLst/>
                          <a:latin typeface="Calibri"/>
                          <a:ea typeface="Calibri"/>
                          <a:cs typeface="Times New Roman"/>
                        </a:rPr>
                        <a:t>IL/ELLE</a:t>
                      </a:r>
                    </a:p>
                    <a:p>
                      <a:pPr>
                        <a:lnSpc>
                          <a:spcPct val="115000"/>
                        </a:lnSpc>
                        <a:spcAft>
                          <a:spcPts val="0"/>
                        </a:spcAft>
                      </a:pPr>
                      <a:r>
                        <a:rPr lang="en-GB" sz="2000" b="1" dirty="0" smtClean="0">
                          <a:solidFill>
                            <a:schemeClr val="tx1"/>
                          </a:solidFill>
                          <a:effectLst/>
                          <a:latin typeface="Calibri"/>
                          <a:ea typeface="Calibri"/>
                          <a:cs typeface="Times New Roman"/>
                        </a:rPr>
                        <a:t>NOUS</a:t>
                      </a:r>
                    </a:p>
                    <a:p>
                      <a:pPr>
                        <a:lnSpc>
                          <a:spcPct val="115000"/>
                        </a:lnSpc>
                        <a:spcAft>
                          <a:spcPts val="0"/>
                        </a:spcAft>
                      </a:pPr>
                      <a:r>
                        <a:rPr lang="en-GB" sz="2000" b="1" dirty="0" smtClean="0">
                          <a:solidFill>
                            <a:schemeClr val="tx1"/>
                          </a:solidFill>
                          <a:effectLst/>
                          <a:latin typeface="Calibri"/>
                          <a:ea typeface="Calibri"/>
                          <a:cs typeface="Times New Roman"/>
                        </a:rPr>
                        <a:t>VOUS</a:t>
                      </a:r>
                    </a:p>
                    <a:p>
                      <a:pPr>
                        <a:lnSpc>
                          <a:spcPct val="115000"/>
                        </a:lnSpc>
                        <a:spcAft>
                          <a:spcPts val="0"/>
                        </a:spcAft>
                      </a:pPr>
                      <a:r>
                        <a:rPr lang="en-GB" sz="2000" b="1" dirty="0" smtClean="0">
                          <a:solidFill>
                            <a:schemeClr val="tx1"/>
                          </a:solidFill>
                          <a:effectLst/>
                          <a:latin typeface="Calibri"/>
                          <a:ea typeface="Calibri"/>
                          <a:cs typeface="Times New Roman"/>
                        </a:rPr>
                        <a:t>ILS/ELLES</a:t>
                      </a:r>
                      <a:endParaRPr lang="en-GB" sz="2000" b="1"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ES" sz="2000" b="1" u="sng" dirty="0">
                          <a:solidFill>
                            <a:schemeClr val="tx1"/>
                          </a:solidFill>
                          <a:effectLst/>
                        </a:rPr>
                        <a:t>ER</a:t>
                      </a:r>
                      <a:endParaRPr lang="en-GB" sz="1600" b="1" u="sng" dirty="0">
                        <a:solidFill>
                          <a:schemeClr val="tx1"/>
                        </a:solidFill>
                        <a:effectLst/>
                      </a:endParaRPr>
                    </a:p>
                    <a:p>
                      <a:pPr>
                        <a:lnSpc>
                          <a:spcPct val="115000"/>
                        </a:lnSpc>
                        <a:spcAft>
                          <a:spcPts val="0"/>
                        </a:spcAft>
                      </a:pPr>
                      <a:r>
                        <a:rPr lang="es-ES" sz="2000" b="1" dirty="0">
                          <a:solidFill>
                            <a:schemeClr val="tx1"/>
                          </a:solidFill>
                          <a:effectLst/>
                        </a:rPr>
                        <a:t>-e</a:t>
                      </a:r>
                      <a:endParaRPr lang="en-GB" sz="1600" b="1" dirty="0">
                        <a:solidFill>
                          <a:schemeClr val="tx1"/>
                        </a:solidFill>
                        <a:effectLst/>
                      </a:endParaRPr>
                    </a:p>
                    <a:p>
                      <a:pPr>
                        <a:lnSpc>
                          <a:spcPct val="115000"/>
                        </a:lnSpc>
                        <a:spcAft>
                          <a:spcPts val="0"/>
                        </a:spcAft>
                      </a:pPr>
                      <a:r>
                        <a:rPr lang="es-ES" sz="2000" b="1" dirty="0">
                          <a:solidFill>
                            <a:schemeClr val="tx1"/>
                          </a:solidFill>
                          <a:effectLst/>
                        </a:rPr>
                        <a:t>-es</a:t>
                      </a:r>
                      <a:endParaRPr lang="en-GB" sz="1600" b="1" dirty="0">
                        <a:solidFill>
                          <a:schemeClr val="tx1"/>
                        </a:solidFill>
                        <a:effectLst/>
                      </a:endParaRPr>
                    </a:p>
                    <a:p>
                      <a:pPr>
                        <a:lnSpc>
                          <a:spcPct val="115000"/>
                        </a:lnSpc>
                        <a:spcAft>
                          <a:spcPts val="0"/>
                        </a:spcAft>
                      </a:pPr>
                      <a:r>
                        <a:rPr lang="es-ES" sz="2000" b="1" dirty="0">
                          <a:solidFill>
                            <a:schemeClr val="tx1"/>
                          </a:solidFill>
                          <a:effectLst/>
                        </a:rPr>
                        <a:t>-e</a:t>
                      </a:r>
                      <a:endParaRPr lang="en-GB" sz="1600" b="1" dirty="0">
                        <a:solidFill>
                          <a:schemeClr val="tx1"/>
                        </a:solidFill>
                        <a:effectLst/>
                      </a:endParaRPr>
                    </a:p>
                    <a:p>
                      <a:pPr>
                        <a:lnSpc>
                          <a:spcPct val="115000"/>
                        </a:lnSpc>
                        <a:spcAft>
                          <a:spcPts val="0"/>
                        </a:spcAft>
                      </a:pPr>
                      <a:r>
                        <a:rPr lang="es-ES" sz="2000" b="1" dirty="0">
                          <a:solidFill>
                            <a:schemeClr val="tx1"/>
                          </a:solidFill>
                          <a:effectLst/>
                        </a:rPr>
                        <a:t>-</a:t>
                      </a:r>
                      <a:r>
                        <a:rPr lang="es-ES" sz="2000" b="1" dirty="0" err="1">
                          <a:solidFill>
                            <a:schemeClr val="tx1"/>
                          </a:solidFill>
                          <a:effectLst/>
                        </a:rPr>
                        <a:t>ons</a:t>
                      </a:r>
                      <a:endParaRPr lang="en-GB" sz="1600" b="1" dirty="0">
                        <a:solidFill>
                          <a:schemeClr val="tx1"/>
                        </a:solidFill>
                        <a:effectLst/>
                      </a:endParaRPr>
                    </a:p>
                    <a:p>
                      <a:pPr>
                        <a:lnSpc>
                          <a:spcPct val="115000"/>
                        </a:lnSpc>
                        <a:spcAft>
                          <a:spcPts val="0"/>
                        </a:spcAft>
                      </a:pPr>
                      <a:r>
                        <a:rPr lang="es-ES" sz="2000" b="1" dirty="0">
                          <a:solidFill>
                            <a:schemeClr val="tx1"/>
                          </a:solidFill>
                          <a:effectLst/>
                        </a:rPr>
                        <a:t>-</a:t>
                      </a:r>
                      <a:r>
                        <a:rPr lang="es-ES" sz="2000" b="1" dirty="0" err="1">
                          <a:solidFill>
                            <a:schemeClr val="tx1"/>
                          </a:solidFill>
                          <a:effectLst/>
                        </a:rPr>
                        <a:t>ez</a:t>
                      </a:r>
                      <a:endParaRPr lang="en-GB" sz="1600" b="1" dirty="0">
                        <a:solidFill>
                          <a:schemeClr val="tx1"/>
                        </a:solidFill>
                        <a:effectLst/>
                      </a:endParaRPr>
                    </a:p>
                    <a:p>
                      <a:pPr>
                        <a:lnSpc>
                          <a:spcPct val="115000"/>
                        </a:lnSpc>
                        <a:spcAft>
                          <a:spcPts val="0"/>
                        </a:spcAft>
                      </a:pPr>
                      <a:r>
                        <a:rPr lang="es-ES" sz="2000" b="1" dirty="0">
                          <a:solidFill>
                            <a:schemeClr val="tx1"/>
                          </a:solidFill>
                          <a:effectLst/>
                        </a:rPr>
                        <a:t>-</a:t>
                      </a:r>
                      <a:r>
                        <a:rPr lang="es-ES" sz="2000" b="1" dirty="0" err="1">
                          <a:solidFill>
                            <a:schemeClr val="tx1"/>
                          </a:solidFill>
                          <a:effectLst/>
                        </a:rPr>
                        <a:t>ent</a:t>
                      </a:r>
                      <a:endParaRPr lang="en-GB" sz="1600" b="1"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2000" b="1" u="sng" dirty="0">
                          <a:solidFill>
                            <a:schemeClr val="tx1"/>
                          </a:solidFill>
                          <a:effectLst/>
                        </a:rPr>
                        <a:t>IR</a:t>
                      </a:r>
                      <a:endParaRPr lang="en-GB" sz="1600" b="1" u="sng" dirty="0">
                        <a:solidFill>
                          <a:schemeClr val="tx1"/>
                        </a:solidFill>
                        <a:effectLst/>
                      </a:endParaRPr>
                    </a:p>
                    <a:p>
                      <a:pPr>
                        <a:lnSpc>
                          <a:spcPct val="115000"/>
                        </a:lnSpc>
                        <a:spcAft>
                          <a:spcPts val="0"/>
                        </a:spcAft>
                      </a:pPr>
                      <a:r>
                        <a:rPr lang="en-GB" sz="2000" b="1" dirty="0">
                          <a:solidFill>
                            <a:schemeClr val="tx1"/>
                          </a:solidFill>
                          <a:effectLst/>
                        </a:rPr>
                        <a:t>-is</a:t>
                      </a:r>
                      <a:endParaRPr lang="en-GB" sz="1600" b="1" dirty="0">
                        <a:solidFill>
                          <a:schemeClr val="tx1"/>
                        </a:solidFill>
                        <a:effectLst/>
                      </a:endParaRPr>
                    </a:p>
                    <a:p>
                      <a:pPr>
                        <a:lnSpc>
                          <a:spcPct val="115000"/>
                        </a:lnSpc>
                        <a:spcAft>
                          <a:spcPts val="0"/>
                        </a:spcAft>
                      </a:pPr>
                      <a:r>
                        <a:rPr lang="en-GB" sz="2000" b="1" dirty="0">
                          <a:solidFill>
                            <a:schemeClr val="tx1"/>
                          </a:solidFill>
                          <a:effectLst/>
                        </a:rPr>
                        <a:t>-is</a:t>
                      </a:r>
                      <a:endParaRPr lang="en-GB" sz="1600" b="1" dirty="0">
                        <a:solidFill>
                          <a:schemeClr val="tx1"/>
                        </a:solidFill>
                        <a:effectLst/>
                      </a:endParaRPr>
                    </a:p>
                    <a:p>
                      <a:pPr>
                        <a:lnSpc>
                          <a:spcPct val="115000"/>
                        </a:lnSpc>
                        <a:spcAft>
                          <a:spcPts val="0"/>
                        </a:spcAft>
                      </a:pPr>
                      <a:r>
                        <a:rPr lang="en-GB" sz="2000" b="1" dirty="0">
                          <a:solidFill>
                            <a:schemeClr val="tx1"/>
                          </a:solidFill>
                          <a:effectLst/>
                        </a:rPr>
                        <a:t>-it</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issons</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issez</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issez</a:t>
                      </a:r>
                      <a:endParaRPr lang="en-GB" sz="1600" b="1"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2000" b="1" u="sng" dirty="0">
                          <a:solidFill>
                            <a:schemeClr val="tx1"/>
                          </a:solidFill>
                          <a:effectLst/>
                        </a:rPr>
                        <a:t>RE</a:t>
                      </a:r>
                      <a:endParaRPr lang="en-GB" sz="1600" b="1" u="sng" dirty="0">
                        <a:solidFill>
                          <a:schemeClr val="tx1"/>
                        </a:solidFill>
                        <a:effectLst/>
                      </a:endParaRPr>
                    </a:p>
                    <a:p>
                      <a:pPr>
                        <a:lnSpc>
                          <a:spcPct val="115000"/>
                        </a:lnSpc>
                        <a:spcAft>
                          <a:spcPts val="0"/>
                        </a:spcAft>
                      </a:pPr>
                      <a:r>
                        <a:rPr lang="en-GB" sz="2000" b="1" dirty="0">
                          <a:solidFill>
                            <a:schemeClr val="tx1"/>
                          </a:solidFill>
                          <a:effectLst/>
                        </a:rPr>
                        <a:t>-s</a:t>
                      </a:r>
                      <a:endParaRPr lang="en-GB" sz="1600" b="1" dirty="0">
                        <a:solidFill>
                          <a:schemeClr val="tx1"/>
                        </a:solidFill>
                        <a:effectLst/>
                      </a:endParaRPr>
                    </a:p>
                    <a:p>
                      <a:pPr>
                        <a:lnSpc>
                          <a:spcPct val="115000"/>
                        </a:lnSpc>
                        <a:spcAft>
                          <a:spcPts val="0"/>
                        </a:spcAft>
                      </a:pPr>
                      <a:r>
                        <a:rPr lang="en-GB" sz="2000" b="1" dirty="0">
                          <a:solidFill>
                            <a:schemeClr val="tx1"/>
                          </a:solidFill>
                          <a:effectLst/>
                        </a:rPr>
                        <a:t>-s</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ons</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ez</a:t>
                      </a:r>
                      <a:endParaRPr lang="en-GB" sz="1600" b="1" dirty="0">
                        <a:solidFill>
                          <a:schemeClr val="tx1"/>
                        </a:solidFill>
                        <a:effectLst/>
                      </a:endParaRPr>
                    </a:p>
                    <a:p>
                      <a:pPr>
                        <a:lnSpc>
                          <a:spcPct val="115000"/>
                        </a:lnSpc>
                        <a:spcAft>
                          <a:spcPts val="0"/>
                        </a:spcAft>
                      </a:pPr>
                      <a:r>
                        <a:rPr lang="en-GB" sz="2000" b="1" dirty="0">
                          <a:solidFill>
                            <a:schemeClr val="tx1"/>
                          </a:solidFill>
                          <a:effectLst/>
                        </a:rPr>
                        <a:t>-</a:t>
                      </a:r>
                      <a:r>
                        <a:rPr lang="en-GB" sz="2000" b="1" dirty="0" err="1">
                          <a:solidFill>
                            <a:schemeClr val="tx1"/>
                          </a:solidFill>
                          <a:effectLst/>
                        </a:rPr>
                        <a:t>ent</a:t>
                      </a:r>
                      <a:endParaRPr lang="en-GB" sz="1600" b="1" dirty="0">
                        <a:solidFill>
                          <a:schemeClr val="tx1"/>
                        </a:solidFill>
                        <a:effectLst/>
                        <a:latin typeface="Calibri"/>
                        <a:ea typeface="Calibri"/>
                        <a:cs typeface="Times New Roman"/>
                      </a:endParaRPr>
                    </a:p>
                  </a:txBody>
                  <a:tcPr marL="68580" marR="68580" marT="0" marB="0"/>
                </a:tc>
              </a:tr>
            </a:tbl>
          </a:graphicData>
        </a:graphic>
      </p:graphicFrame>
      <p:sp>
        <p:nvSpPr>
          <p:cNvPr id="6" name="TextBox 5"/>
          <p:cNvSpPr txBox="1"/>
          <p:nvPr/>
        </p:nvSpPr>
        <p:spPr>
          <a:xfrm>
            <a:off x="5150265" y="2190363"/>
            <a:ext cx="3131840" cy="523220"/>
          </a:xfrm>
          <a:prstGeom prst="rect">
            <a:avLst/>
          </a:prstGeom>
          <a:noFill/>
        </p:spPr>
        <p:txBody>
          <a:bodyPr wrap="square" rtlCol="0">
            <a:spAutoFit/>
          </a:bodyPr>
          <a:lstStyle/>
          <a:p>
            <a:pPr algn="ctr"/>
            <a:r>
              <a:rPr lang="en-GB" sz="2800" b="1" dirty="0" smtClean="0"/>
              <a:t>AIDE-MÉMOIRE</a:t>
            </a:r>
            <a:endParaRPr lang="en-GB" sz="2800" b="1" dirty="0"/>
          </a:p>
        </p:txBody>
      </p:sp>
    </p:spTree>
    <p:extLst>
      <p:ext uri="{BB962C8B-B14F-4D97-AF65-F5344CB8AC3E}">
        <p14:creationId xmlns:p14="http://schemas.microsoft.com/office/powerpoint/2010/main" val="2403241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260648"/>
            <a:ext cx="8229600" cy="1143000"/>
          </a:xfrm>
        </p:spPr>
        <p:txBody>
          <a:bodyPr>
            <a:noAutofit/>
          </a:bodyPr>
          <a:lstStyle/>
          <a:p>
            <a:r>
              <a:rPr lang="en-GB" sz="2000" b="1" dirty="0" smtClean="0"/>
              <a:t>Translate the following verbs </a:t>
            </a:r>
            <a:r>
              <a:rPr lang="en-GB" sz="2000" b="1" dirty="0"/>
              <a:t>into English.</a:t>
            </a:r>
            <a:br>
              <a:rPr lang="en-GB" sz="2000" b="1" dirty="0"/>
            </a:br>
            <a:r>
              <a:rPr lang="en-GB" sz="2000" b="1" dirty="0"/>
              <a:t> </a:t>
            </a:r>
            <a:r>
              <a:rPr lang="en-GB" sz="2000" b="1" dirty="0" smtClean="0"/>
              <a:t>Remember: work out the subject pronoun then the verb.</a:t>
            </a:r>
            <a:r>
              <a:rPr lang="en-GB" sz="2000" b="1" dirty="0"/>
              <a:t/>
            </a:r>
            <a:br>
              <a:rPr lang="en-GB" sz="2000" b="1" dirty="0"/>
            </a:br>
            <a:r>
              <a:rPr lang="en-GB" sz="2000" b="1" dirty="0"/>
              <a:t>Pause the recording, complete the activity and then mark your work. If you get it wrong, correct your answer so you learn from your mistake.</a:t>
            </a:r>
          </a:p>
        </p:txBody>
      </p:sp>
      <p:sp>
        <p:nvSpPr>
          <p:cNvPr id="4" name="Content Placeholder 3"/>
          <p:cNvSpPr>
            <a:spLocks noGrp="1"/>
          </p:cNvSpPr>
          <p:nvPr>
            <p:ph sz="half" idx="1"/>
          </p:nvPr>
        </p:nvSpPr>
        <p:spPr>
          <a:xfrm>
            <a:off x="107504" y="2332037"/>
            <a:ext cx="4388296" cy="4525963"/>
          </a:xfrm>
        </p:spPr>
        <p:txBody>
          <a:bodyPr/>
          <a:lstStyle/>
          <a:p>
            <a:pPr marL="742950" indent="-742950" fontAlgn="ctr">
              <a:buFont typeface="+mj-lt"/>
              <a:buAutoNum type="arabicPeriod"/>
            </a:pPr>
            <a:r>
              <a:rPr lang="fr-FR" sz="3600" dirty="0"/>
              <a:t>Je déteste</a:t>
            </a:r>
            <a:endParaRPr lang="en-GB" sz="3600" dirty="0"/>
          </a:p>
          <a:p>
            <a:pPr marL="742950" indent="-742950" fontAlgn="ctr">
              <a:buFont typeface="+mj-lt"/>
              <a:buAutoNum type="arabicPeriod"/>
            </a:pPr>
            <a:r>
              <a:rPr lang="fr-FR" sz="3600" dirty="0"/>
              <a:t>Nous choisissons</a:t>
            </a:r>
            <a:endParaRPr lang="en-GB" sz="3600" dirty="0"/>
          </a:p>
          <a:p>
            <a:pPr marL="742950" indent="-742950" fontAlgn="ctr">
              <a:buFont typeface="+mj-lt"/>
              <a:buAutoNum type="arabicPeriod"/>
            </a:pPr>
            <a:r>
              <a:rPr lang="fr-FR" sz="3600" dirty="0"/>
              <a:t>Elle commence</a:t>
            </a:r>
            <a:endParaRPr lang="en-GB" sz="3600" dirty="0"/>
          </a:p>
          <a:p>
            <a:pPr marL="742950" indent="-742950" fontAlgn="ctr">
              <a:buFont typeface="+mj-lt"/>
              <a:buAutoNum type="arabicPeriod"/>
            </a:pPr>
            <a:r>
              <a:rPr lang="fr-FR" sz="3600" dirty="0"/>
              <a:t>Tu sautes</a:t>
            </a:r>
            <a:endParaRPr lang="en-GB" sz="3600" dirty="0"/>
          </a:p>
          <a:p>
            <a:pPr marL="742950" indent="-742950" fontAlgn="ctr">
              <a:buFont typeface="+mj-lt"/>
              <a:buAutoNum type="arabicPeriod"/>
            </a:pPr>
            <a:r>
              <a:rPr lang="fr-FR" sz="3600" dirty="0"/>
              <a:t>Elles glissent</a:t>
            </a:r>
            <a:endParaRPr lang="en-GB" sz="3600" dirty="0"/>
          </a:p>
          <a:p>
            <a:endParaRPr lang="en-GB" dirty="0"/>
          </a:p>
        </p:txBody>
      </p:sp>
      <p:sp>
        <p:nvSpPr>
          <p:cNvPr id="8" name="Content Placeholder 7"/>
          <p:cNvSpPr>
            <a:spLocks noGrp="1"/>
          </p:cNvSpPr>
          <p:nvPr>
            <p:ph sz="half" idx="2"/>
          </p:nvPr>
        </p:nvSpPr>
        <p:spPr>
          <a:xfrm>
            <a:off x="4644008" y="2332037"/>
            <a:ext cx="4038600" cy="4525963"/>
          </a:xfrm>
        </p:spPr>
        <p:txBody>
          <a:bodyPr>
            <a:normAutofit/>
          </a:bodyPr>
          <a:lstStyle/>
          <a:p>
            <a:pPr marL="742950" indent="-742950">
              <a:buFont typeface="+mj-lt"/>
              <a:buAutoNum type="arabicPeriod"/>
            </a:pPr>
            <a:r>
              <a:rPr lang="en-GB" sz="3600" dirty="0" smtClean="0"/>
              <a:t>I hate</a:t>
            </a:r>
          </a:p>
          <a:p>
            <a:pPr marL="742950" indent="-742950">
              <a:buFont typeface="+mj-lt"/>
              <a:buAutoNum type="arabicPeriod"/>
            </a:pPr>
            <a:r>
              <a:rPr lang="en-GB" sz="3600" dirty="0" smtClean="0"/>
              <a:t>We choose</a:t>
            </a:r>
          </a:p>
          <a:p>
            <a:pPr marL="742950" indent="-742950">
              <a:buFont typeface="+mj-lt"/>
              <a:buAutoNum type="arabicPeriod"/>
            </a:pPr>
            <a:r>
              <a:rPr lang="en-GB" sz="3600" dirty="0" smtClean="0"/>
              <a:t>She starts</a:t>
            </a:r>
          </a:p>
          <a:p>
            <a:pPr marL="742950" indent="-742950">
              <a:buFont typeface="+mj-lt"/>
              <a:buAutoNum type="arabicPeriod"/>
            </a:pPr>
            <a:r>
              <a:rPr lang="en-GB" sz="3600" dirty="0" smtClean="0"/>
              <a:t>You (s) jump</a:t>
            </a:r>
          </a:p>
          <a:p>
            <a:pPr marL="742950" indent="-742950">
              <a:buFont typeface="+mj-lt"/>
              <a:buAutoNum type="arabicPeriod"/>
            </a:pPr>
            <a:r>
              <a:rPr lang="en-GB" sz="3600" dirty="0" smtClean="0"/>
              <a:t>They slide</a:t>
            </a:r>
          </a:p>
        </p:txBody>
      </p:sp>
    </p:spTree>
    <p:extLst>
      <p:ext uri="{BB962C8B-B14F-4D97-AF65-F5344CB8AC3E}">
        <p14:creationId xmlns:p14="http://schemas.microsoft.com/office/powerpoint/2010/main" val="3808211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What are present tense verbs?</a:t>
            </a:r>
            <a:endParaRPr lang="en-GB" b="1" dirty="0"/>
          </a:p>
        </p:txBody>
      </p:sp>
      <p:sp>
        <p:nvSpPr>
          <p:cNvPr id="5" name="Content Placeholder 4"/>
          <p:cNvSpPr>
            <a:spLocks noGrp="1"/>
          </p:cNvSpPr>
          <p:nvPr>
            <p:ph idx="1"/>
          </p:nvPr>
        </p:nvSpPr>
        <p:spPr/>
        <p:txBody>
          <a:bodyPr/>
          <a:lstStyle/>
          <a:p>
            <a:r>
              <a:rPr lang="en-GB" dirty="0" smtClean="0"/>
              <a:t>They describe what is happening now or happens on a general basis.</a:t>
            </a:r>
          </a:p>
          <a:p>
            <a:r>
              <a:rPr lang="en-GB" dirty="0" smtClean="0"/>
              <a:t>Examples in English are: I am running, I run.</a:t>
            </a:r>
          </a:p>
          <a:p>
            <a:r>
              <a:rPr lang="en-GB" dirty="0" smtClean="0"/>
              <a:t>The great thing about French is that you only need 1 verb for </a:t>
            </a:r>
            <a:r>
              <a:rPr lang="en-GB" u="sng" dirty="0" smtClean="0"/>
              <a:t>both</a:t>
            </a:r>
            <a:r>
              <a:rPr lang="en-GB" dirty="0" smtClean="0"/>
              <a:t> of these verbs in English.</a:t>
            </a:r>
          </a:p>
          <a:p>
            <a:r>
              <a:rPr lang="en-GB" dirty="0" smtClean="0"/>
              <a:t>So French is easier than English!</a:t>
            </a:r>
          </a:p>
          <a:p>
            <a:endParaRPr lang="en-GB" dirty="0" smtClean="0"/>
          </a:p>
          <a:p>
            <a:endParaRPr lang="en-GB" dirty="0"/>
          </a:p>
        </p:txBody>
      </p:sp>
    </p:spTree>
    <p:extLst>
      <p:ext uri="{BB962C8B-B14F-4D97-AF65-F5344CB8AC3E}">
        <p14:creationId xmlns:p14="http://schemas.microsoft.com/office/powerpoint/2010/main" val="383384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862" y="1124744"/>
            <a:ext cx="2952275" cy="3707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6" name="Rectangle 2"/>
          <p:cNvSpPr>
            <a:spLocks noChangeArrowheads="1"/>
          </p:cNvSpPr>
          <p:nvPr/>
        </p:nvSpPr>
        <p:spPr bwMode="auto">
          <a:xfrm>
            <a:off x="611560" y="5949280"/>
            <a:ext cx="7920880" cy="90872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Rectangle 3"/>
          <p:cNvSpPr>
            <a:spLocks noGrp="1" noChangeArrowheads="1"/>
          </p:cNvSpPr>
          <p:nvPr>
            <p:ph type="title"/>
          </p:nvPr>
        </p:nvSpPr>
        <p:spPr>
          <a:xfrm>
            <a:off x="0" y="274638"/>
            <a:ext cx="9144000" cy="1143000"/>
          </a:xfrm>
        </p:spPr>
        <p:txBody>
          <a:bodyPr>
            <a:normAutofit fontScale="90000"/>
          </a:bodyPr>
          <a:lstStyle/>
          <a:p>
            <a:r>
              <a:rPr lang="en-GB" sz="3600" b="1" u="sng" dirty="0" smtClean="0"/>
              <a:t>AIDE-MÉMOIRE: FRENCH PRESENT TENSE</a:t>
            </a:r>
            <a:r>
              <a:rPr lang="en-GB" sz="3600" dirty="0"/>
              <a:t/>
            </a:r>
            <a:br>
              <a:rPr lang="en-GB" sz="3600" dirty="0"/>
            </a:br>
            <a:r>
              <a:rPr lang="en-GB" sz="3600" dirty="0" smtClean="0">
                <a:solidFill>
                  <a:srgbClr val="CC0099"/>
                </a:solidFill>
              </a:rPr>
              <a:t>Subject pronoun</a:t>
            </a:r>
            <a:r>
              <a:rPr lang="en-GB" sz="3600" dirty="0" smtClean="0"/>
              <a:t> </a:t>
            </a:r>
            <a:r>
              <a:rPr lang="en-GB" sz="3600" dirty="0"/>
              <a:t>+ (space) + Stem* + </a:t>
            </a:r>
            <a:r>
              <a:rPr lang="en-GB" sz="3600" dirty="0">
                <a:solidFill>
                  <a:srgbClr val="FF0000"/>
                </a:solidFill>
              </a:rPr>
              <a:t>Ending</a:t>
            </a:r>
            <a:endParaRPr lang="en-US" sz="3600" dirty="0">
              <a:solidFill>
                <a:srgbClr val="FF0000"/>
              </a:solidFill>
            </a:endParaRPr>
          </a:p>
        </p:txBody>
      </p:sp>
      <p:sp>
        <p:nvSpPr>
          <p:cNvPr id="57350" name="Rectangle 6"/>
          <p:cNvSpPr>
            <a:spLocks noChangeArrowheads="1"/>
          </p:cNvSpPr>
          <p:nvPr/>
        </p:nvSpPr>
        <p:spPr bwMode="auto">
          <a:xfrm>
            <a:off x="0" y="6096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2800" dirty="0"/>
              <a:t>*Stem = </a:t>
            </a:r>
            <a:r>
              <a:rPr lang="en-GB" sz="2800" dirty="0" smtClean="0"/>
              <a:t>The infinitive (the one you find when you </a:t>
            </a:r>
          </a:p>
          <a:p>
            <a:pPr algn="ctr"/>
            <a:r>
              <a:rPr lang="en-GB" sz="2800" dirty="0" smtClean="0"/>
              <a:t>look in a dictionary) minus the last 2 letters.</a:t>
            </a:r>
            <a:endParaRPr lang="en-GB" sz="2800" i="1" dirty="0"/>
          </a:p>
          <a:p>
            <a:pPr algn="ctr"/>
            <a:r>
              <a:rPr lang="en-GB" sz="3200" dirty="0" smtClean="0">
                <a:solidFill>
                  <a:schemeClr val="tx2"/>
                </a:solidFill>
              </a:rPr>
              <a:t>.</a:t>
            </a:r>
            <a:endParaRPr lang="en-US" sz="3200"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55708443"/>
              </p:ext>
            </p:extLst>
          </p:nvPr>
        </p:nvGraphicFramePr>
        <p:xfrm>
          <a:off x="5848027" y="1340768"/>
          <a:ext cx="3276873" cy="3267082"/>
        </p:xfrm>
        <a:graphic>
          <a:graphicData uri="http://schemas.openxmlformats.org/drawingml/2006/table">
            <a:tbl>
              <a:tblPr firstRow="1" bandRow="1">
                <a:tableStyleId>{5C22544A-7EE6-4342-B048-85BDC9FD1C3A}</a:tableStyleId>
              </a:tblPr>
              <a:tblGrid>
                <a:gridCol w="1092291"/>
                <a:gridCol w="1092291"/>
                <a:gridCol w="1092291"/>
              </a:tblGrid>
              <a:tr h="466726">
                <a:tc>
                  <a:txBody>
                    <a:bodyPr/>
                    <a:lstStyle/>
                    <a:p>
                      <a:r>
                        <a:rPr lang="en-GB" sz="2400" dirty="0" smtClean="0"/>
                        <a:t>ER</a:t>
                      </a:r>
                      <a:endParaRPr lang="en-GB" sz="2400" dirty="0"/>
                    </a:p>
                  </a:txBody>
                  <a:tcPr/>
                </a:tc>
                <a:tc>
                  <a:txBody>
                    <a:bodyPr/>
                    <a:lstStyle/>
                    <a:p>
                      <a:r>
                        <a:rPr lang="en-GB" sz="2400" dirty="0" smtClean="0"/>
                        <a:t>IR</a:t>
                      </a:r>
                      <a:endParaRPr lang="en-GB" sz="2400" dirty="0"/>
                    </a:p>
                  </a:txBody>
                  <a:tcPr/>
                </a:tc>
                <a:tc>
                  <a:txBody>
                    <a:bodyPr/>
                    <a:lstStyle/>
                    <a:p>
                      <a:r>
                        <a:rPr lang="en-GB" sz="2400" dirty="0" smtClean="0"/>
                        <a:t>RE</a:t>
                      </a:r>
                      <a:endParaRPr lang="en-GB" sz="2400" dirty="0"/>
                    </a:p>
                  </a:txBody>
                  <a:tcPr/>
                </a:tc>
              </a:tr>
              <a:tr h="466726">
                <a:tc>
                  <a:txBody>
                    <a:bodyPr/>
                    <a:lstStyle/>
                    <a:p>
                      <a:r>
                        <a:rPr lang="en-GB" sz="2400" dirty="0" smtClean="0">
                          <a:solidFill>
                            <a:srgbClr val="FF0000"/>
                          </a:solidFill>
                        </a:rPr>
                        <a:t>E</a:t>
                      </a:r>
                      <a:endParaRPr lang="en-GB" sz="2400" dirty="0">
                        <a:solidFill>
                          <a:srgbClr val="FF0000"/>
                        </a:solidFill>
                      </a:endParaRPr>
                    </a:p>
                  </a:txBody>
                  <a:tcPr/>
                </a:tc>
                <a:tc>
                  <a:txBody>
                    <a:bodyPr/>
                    <a:lstStyle/>
                    <a:p>
                      <a:r>
                        <a:rPr lang="en-GB" sz="2400" dirty="0" smtClean="0">
                          <a:solidFill>
                            <a:srgbClr val="FF0000"/>
                          </a:solidFill>
                        </a:rPr>
                        <a:t>IS</a:t>
                      </a:r>
                      <a:endParaRPr lang="en-GB" sz="2400" dirty="0">
                        <a:solidFill>
                          <a:srgbClr val="FF0000"/>
                        </a:solidFill>
                      </a:endParaRPr>
                    </a:p>
                  </a:txBody>
                  <a:tcPr/>
                </a:tc>
                <a:tc>
                  <a:txBody>
                    <a:bodyPr/>
                    <a:lstStyle/>
                    <a:p>
                      <a:r>
                        <a:rPr lang="en-GB" sz="2400" dirty="0" smtClean="0">
                          <a:solidFill>
                            <a:srgbClr val="FF0000"/>
                          </a:solidFill>
                        </a:rPr>
                        <a:t>S</a:t>
                      </a:r>
                      <a:endParaRPr lang="en-GB" sz="2400" dirty="0">
                        <a:solidFill>
                          <a:srgbClr val="FF0000"/>
                        </a:solidFill>
                      </a:endParaRPr>
                    </a:p>
                  </a:txBody>
                  <a:tcPr/>
                </a:tc>
              </a:tr>
              <a:tr h="466726">
                <a:tc>
                  <a:txBody>
                    <a:bodyPr/>
                    <a:lstStyle/>
                    <a:p>
                      <a:r>
                        <a:rPr lang="en-GB" sz="2400" dirty="0" smtClean="0">
                          <a:solidFill>
                            <a:srgbClr val="FF0000"/>
                          </a:solidFill>
                        </a:rPr>
                        <a:t>ES</a:t>
                      </a:r>
                      <a:endParaRPr lang="en-GB" sz="2400" dirty="0">
                        <a:solidFill>
                          <a:srgbClr val="FF0000"/>
                        </a:solidFill>
                      </a:endParaRPr>
                    </a:p>
                  </a:txBody>
                  <a:tcPr/>
                </a:tc>
                <a:tc>
                  <a:txBody>
                    <a:bodyPr/>
                    <a:lstStyle/>
                    <a:p>
                      <a:r>
                        <a:rPr lang="en-GB" sz="2400" dirty="0" smtClean="0">
                          <a:solidFill>
                            <a:srgbClr val="FF0000"/>
                          </a:solidFill>
                        </a:rPr>
                        <a:t>IS</a:t>
                      </a:r>
                      <a:endParaRPr lang="en-GB" sz="2400" dirty="0">
                        <a:solidFill>
                          <a:srgbClr val="FF0000"/>
                        </a:solidFill>
                      </a:endParaRPr>
                    </a:p>
                  </a:txBody>
                  <a:tcPr/>
                </a:tc>
                <a:tc>
                  <a:txBody>
                    <a:bodyPr/>
                    <a:lstStyle/>
                    <a:p>
                      <a:r>
                        <a:rPr lang="en-GB" sz="2400" dirty="0" smtClean="0">
                          <a:solidFill>
                            <a:srgbClr val="FF0000"/>
                          </a:solidFill>
                        </a:rPr>
                        <a:t>S</a:t>
                      </a:r>
                      <a:endParaRPr lang="en-GB" sz="2400" dirty="0">
                        <a:solidFill>
                          <a:srgbClr val="FF0000"/>
                        </a:solidFill>
                      </a:endParaRPr>
                    </a:p>
                  </a:txBody>
                  <a:tcPr/>
                </a:tc>
              </a:tr>
              <a:tr h="466726">
                <a:tc>
                  <a:txBody>
                    <a:bodyPr/>
                    <a:lstStyle/>
                    <a:p>
                      <a:r>
                        <a:rPr lang="en-GB" sz="2400" dirty="0" smtClean="0">
                          <a:solidFill>
                            <a:srgbClr val="FF0000"/>
                          </a:solidFill>
                        </a:rPr>
                        <a:t>E</a:t>
                      </a:r>
                      <a:endParaRPr lang="en-GB" sz="2400" dirty="0">
                        <a:solidFill>
                          <a:srgbClr val="FF0000"/>
                        </a:solidFill>
                      </a:endParaRPr>
                    </a:p>
                  </a:txBody>
                  <a:tcPr/>
                </a:tc>
                <a:tc>
                  <a:txBody>
                    <a:bodyPr/>
                    <a:lstStyle/>
                    <a:p>
                      <a:r>
                        <a:rPr lang="en-GB" sz="2400" dirty="0" smtClean="0">
                          <a:solidFill>
                            <a:srgbClr val="FF0000"/>
                          </a:solidFill>
                        </a:rPr>
                        <a:t>IT</a:t>
                      </a:r>
                      <a:endParaRPr lang="en-GB" sz="2400" dirty="0">
                        <a:solidFill>
                          <a:srgbClr val="FF0000"/>
                        </a:solidFill>
                      </a:endParaRPr>
                    </a:p>
                  </a:txBody>
                  <a:tcPr/>
                </a:tc>
                <a:tc>
                  <a:txBody>
                    <a:bodyPr/>
                    <a:lstStyle/>
                    <a:p>
                      <a:endParaRPr lang="en-GB" sz="2400" dirty="0">
                        <a:solidFill>
                          <a:srgbClr val="FF0000"/>
                        </a:solidFill>
                      </a:endParaRPr>
                    </a:p>
                  </a:txBody>
                  <a:tcPr/>
                </a:tc>
              </a:tr>
              <a:tr h="466726">
                <a:tc>
                  <a:txBody>
                    <a:bodyPr/>
                    <a:lstStyle/>
                    <a:p>
                      <a:r>
                        <a:rPr lang="en-GB" sz="2400" dirty="0" smtClean="0">
                          <a:solidFill>
                            <a:srgbClr val="FF0000"/>
                          </a:solidFill>
                        </a:rPr>
                        <a:t>ONS</a:t>
                      </a:r>
                      <a:endParaRPr lang="en-GB" sz="2400" dirty="0">
                        <a:solidFill>
                          <a:srgbClr val="FF0000"/>
                        </a:solidFill>
                      </a:endParaRPr>
                    </a:p>
                  </a:txBody>
                  <a:tcPr/>
                </a:tc>
                <a:tc>
                  <a:txBody>
                    <a:bodyPr/>
                    <a:lstStyle/>
                    <a:p>
                      <a:r>
                        <a:rPr lang="en-GB" sz="2400" dirty="0" smtClean="0">
                          <a:solidFill>
                            <a:srgbClr val="FF0000"/>
                          </a:solidFill>
                        </a:rPr>
                        <a:t>ISSONS</a:t>
                      </a:r>
                      <a:endParaRPr lang="en-GB" sz="2400" dirty="0">
                        <a:solidFill>
                          <a:srgbClr val="FF0000"/>
                        </a:solidFill>
                      </a:endParaRPr>
                    </a:p>
                  </a:txBody>
                  <a:tcPr/>
                </a:tc>
                <a:tc>
                  <a:txBody>
                    <a:bodyPr/>
                    <a:lstStyle/>
                    <a:p>
                      <a:r>
                        <a:rPr lang="en-GB" sz="2400" dirty="0" smtClean="0">
                          <a:solidFill>
                            <a:srgbClr val="FF0000"/>
                          </a:solidFill>
                        </a:rPr>
                        <a:t>ONS</a:t>
                      </a:r>
                      <a:endParaRPr lang="en-GB" sz="2400" dirty="0">
                        <a:solidFill>
                          <a:srgbClr val="FF0000"/>
                        </a:solidFill>
                      </a:endParaRPr>
                    </a:p>
                  </a:txBody>
                  <a:tcPr/>
                </a:tc>
              </a:tr>
              <a:tr h="466726">
                <a:tc>
                  <a:txBody>
                    <a:bodyPr/>
                    <a:lstStyle/>
                    <a:p>
                      <a:r>
                        <a:rPr lang="en-GB" sz="2400" dirty="0" smtClean="0">
                          <a:solidFill>
                            <a:srgbClr val="FF0000"/>
                          </a:solidFill>
                        </a:rPr>
                        <a:t>EZ</a:t>
                      </a:r>
                      <a:endParaRPr lang="en-GB" sz="2400" dirty="0">
                        <a:solidFill>
                          <a:srgbClr val="FF0000"/>
                        </a:solidFill>
                      </a:endParaRPr>
                    </a:p>
                  </a:txBody>
                  <a:tcPr/>
                </a:tc>
                <a:tc>
                  <a:txBody>
                    <a:bodyPr/>
                    <a:lstStyle/>
                    <a:p>
                      <a:r>
                        <a:rPr lang="en-GB" sz="2400" dirty="0" smtClean="0">
                          <a:solidFill>
                            <a:srgbClr val="FF0000"/>
                          </a:solidFill>
                        </a:rPr>
                        <a:t>ISSEZ</a:t>
                      </a:r>
                      <a:endParaRPr lang="en-GB" sz="2400" dirty="0">
                        <a:solidFill>
                          <a:srgbClr val="FF0000"/>
                        </a:solidFill>
                      </a:endParaRPr>
                    </a:p>
                  </a:txBody>
                  <a:tcPr/>
                </a:tc>
                <a:tc>
                  <a:txBody>
                    <a:bodyPr/>
                    <a:lstStyle/>
                    <a:p>
                      <a:r>
                        <a:rPr lang="en-GB" sz="2400" dirty="0" smtClean="0">
                          <a:solidFill>
                            <a:srgbClr val="FF0000"/>
                          </a:solidFill>
                        </a:rPr>
                        <a:t>EZ</a:t>
                      </a:r>
                      <a:endParaRPr lang="en-GB" sz="2400" dirty="0">
                        <a:solidFill>
                          <a:srgbClr val="FF0000"/>
                        </a:solidFill>
                      </a:endParaRPr>
                    </a:p>
                  </a:txBody>
                  <a:tcPr/>
                </a:tc>
              </a:tr>
              <a:tr h="466726">
                <a:tc>
                  <a:txBody>
                    <a:bodyPr/>
                    <a:lstStyle/>
                    <a:p>
                      <a:r>
                        <a:rPr lang="en-GB" sz="2400" dirty="0" smtClean="0">
                          <a:solidFill>
                            <a:srgbClr val="FF0000"/>
                          </a:solidFill>
                        </a:rPr>
                        <a:t>ENT</a:t>
                      </a:r>
                      <a:endParaRPr lang="en-GB" sz="2400" dirty="0">
                        <a:solidFill>
                          <a:srgbClr val="FF0000"/>
                        </a:solidFill>
                      </a:endParaRPr>
                    </a:p>
                  </a:txBody>
                  <a:tcPr/>
                </a:tc>
                <a:tc>
                  <a:txBody>
                    <a:bodyPr/>
                    <a:lstStyle/>
                    <a:p>
                      <a:r>
                        <a:rPr lang="en-GB" sz="2400" dirty="0" smtClean="0">
                          <a:solidFill>
                            <a:srgbClr val="FF0000"/>
                          </a:solidFill>
                        </a:rPr>
                        <a:t>ISSENT</a:t>
                      </a:r>
                      <a:endParaRPr lang="en-GB" sz="2400" dirty="0">
                        <a:solidFill>
                          <a:srgbClr val="FF0000"/>
                        </a:solidFill>
                      </a:endParaRPr>
                    </a:p>
                  </a:txBody>
                  <a:tcPr/>
                </a:tc>
                <a:tc>
                  <a:txBody>
                    <a:bodyPr/>
                    <a:lstStyle/>
                    <a:p>
                      <a:r>
                        <a:rPr lang="en-GB" sz="2400" dirty="0" smtClean="0">
                          <a:solidFill>
                            <a:srgbClr val="FF0000"/>
                          </a:solidFill>
                        </a:rPr>
                        <a:t>ENT</a:t>
                      </a:r>
                      <a:endParaRPr lang="en-GB" sz="2400"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88632320"/>
              </p:ext>
            </p:extLst>
          </p:nvPr>
        </p:nvGraphicFramePr>
        <p:xfrm>
          <a:off x="10220" y="1340768"/>
          <a:ext cx="3312372" cy="3267082"/>
        </p:xfrm>
        <a:graphic>
          <a:graphicData uri="http://schemas.openxmlformats.org/drawingml/2006/table">
            <a:tbl>
              <a:tblPr firstRow="1" bandRow="1">
                <a:tableStyleId>{5C22544A-7EE6-4342-B048-85BDC9FD1C3A}</a:tableStyleId>
              </a:tblPr>
              <a:tblGrid>
                <a:gridCol w="1656186"/>
                <a:gridCol w="1656186"/>
              </a:tblGrid>
              <a:tr h="466726">
                <a:tc>
                  <a:txBody>
                    <a:bodyPr/>
                    <a:lstStyle/>
                    <a:p>
                      <a:r>
                        <a:rPr lang="en-GB" sz="2400" dirty="0" smtClean="0"/>
                        <a:t>ENGLISH</a:t>
                      </a:r>
                      <a:endParaRPr lang="en-GB" sz="2400" dirty="0"/>
                    </a:p>
                  </a:txBody>
                  <a:tcPr/>
                </a:tc>
                <a:tc>
                  <a:txBody>
                    <a:bodyPr/>
                    <a:lstStyle/>
                    <a:p>
                      <a:r>
                        <a:rPr lang="en-GB" sz="2400" dirty="0" smtClean="0"/>
                        <a:t>FRENCH</a:t>
                      </a:r>
                      <a:endParaRPr lang="en-GB" sz="2400" dirty="0"/>
                    </a:p>
                  </a:txBody>
                  <a:tcPr/>
                </a:tc>
              </a:tr>
              <a:tr h="466726">
                <a:tc>
                  <a:txBody>
                    <a:bodyPr/>
                    <a:lstStyle/>
                    <a:p>
                      <a:r>
                        <a:rPr lang="en-GB" sz="2400" dirty="0" smtClean="0"/>
                        <a:t>I</a:t>
                      </a:r>
                      <a:endParaRPr lang="en-GB" sz="2400" dirty="0"/>
                    </a:p>
                  </a:txBody>
                  <a:tcPr/>
                </a:tc>
                <a:tc>
                  <a:txBody>
                    <a:bodyPr/>
                    <a:lstStyle/>
                    <a:p>
                      <a:r>
                        <a:rPr lang="en-GB" sz="2400" dirty="0" smtClean="0">
                          <a:solidFill>
                            <a:srgbClr val="CC0099"/>
                          </a:solidFill>
                        </a:rPr>
                        <a:t>Je/J’</a:t>
                      </a:r>
                      <a:endParaRPr lang="en-GB" sz="2400" dirty="0">
                        <a:solidFill>
                          <a:srgbClr val="CC0099"/>
                        </a:solidFill>
                      </a:endParaRPr>
                    </a:p>
                  </a:txBody>
                  <a:tcPr/>
                </a:tc>
              </a:tr>
              <a:tr h="466726">
                <a:tc>
                  <a:txBody>
                    <a:bodyPr/>
                    <a:lstStyle/>
                    <a:p>
                      <a:r>
                        <a:rPr lang="en-GB" sz="2400" dirty="0" smtClean="0"/>
                        <a:t>You</a:t>
                      </a:r>
                      <a:endParaRPr lang="en-GB" sz="2400" dirty="0"/>
                    </a:p>
                  </a:txBody>
                  <a:tcPr/>
                </a:tc>
                <a:tc>
                  <a:txBody>
                    <a:bodyPr/>
                    <a:lstStyle/>
                    <a:p>
                      <a:r>
                        <a:rPr lang="en-GB" sz="2400" dirty="0" err="1" smtClean="0">
                          <a:solidFill>
                            <a:srgbClr val="CC0099"/>
                          </a:solidFill>
                        </a:rPr>
                        <a:t>Tu</a:t>
                      </a:r>
                      <a:endParaRPr lang="en-GB" sz="2400" dirty="0">
                        <a:solidFill>
                          <a:srgbClr val="CC0099"/>
                        </a:solidFill>
                      </a:endParaRPr>
                    </a:p>
                  </a:txBody>
                  <a:tcPr/>
                </a:tc>
              </a:tr>
              <a:tr h="466726">
                <a:tc>
                  <a:txBody>
                    <a:bodyPr/>
                    <a:lstStyle/>
                    <a:p>
                      <a:r>
                        <a:rPr lang="en-GB" sz="2400" dirty="0" smtClean="0"/>
                        <a:t>He/She/We</a:t>
                      </a:r>
                      <a:endParaRPr lang="en-GB" sz="2400" dirty="0"/>
                    </a:p>
                  </a:txBody>
                  <a:tcPr/>
                </a:tc>
                <a:tc>
                  <a:txBody>
                    <a:bodyPr/>
                    <a:lstStyle/>
                    <a:p>
                      <a:r>
                        <a:rPr lang="en-GB" sz="2400" dirty="0" smtClean="0">
                          <a:solidFill>
                            <a:srgbClr val="CC0099"/>
                          </a:solidFill>
                        </a:rPr>
                        <a:t>Il/Elle/On</a:t>
                      </a:r>
                      <a:endParaRPr lang="en-GB" sz="2400" dirty="0">
                        <a:solidFill>
                          <a:srgbClr val="CC0099"/>
                        </a:solidFill>
                      </a:endParaRPr>
                    </a:p>
                  </a:txBody>
                  <a:tcPr/>
                </a:tc>
              </a:tr>
              <a:tr h="466726">
                <a:tc>
                  <a:txBody>
                    <a:bodyPr/>
                    <a:lstStyle/>
                    <a:p>
                      <a:r>
                        <a:rPr lang="en-GB" sz="2400" dirty="0" smtClean="0"/>
                        <a:t>We</a:t>
                      </a:r>
                      <a:endParaRPr lang="en-GB" sz="2400" dirty="0"/>
                    </a:p>
                  </a:txBody>
                  <a:tcPr/>
                </a:tc>
                <a:tc>
                  <a:txBody>
                    <a:bodyPr/>
                    <a:lstStyle/>
                    <a:p>
                      <a:r>
                        <a:rPr lang="en-GB" sz="2400" dirty="0" smtClean="0">
                          <a:solidFill>
                            <a:srgbClr val="CC0099"/>
                          </a:solidFill>
                        </a:rPr>
                        <a:t>Nous</a:t>
                      </a:r>
                      <a:endParaRPr lang="en-GB" sz="2400" dirty="0">
                        <a:solidFill>
                          <a:srgbClr val="CC0099"/>
                        </a:solidFill>
                      </a:endParaRPr>
                    </a:p>
                  </a:txBody>
                  <a:tcPr/>
                </a:tc>
              </a:tr>
              <a:tr h="466726">
                <a:tc>
                  <a:txBody>
                    <a:bodyPr/>
                    <a:lstStyle/>
                    <a:p>
                      <a:r>
                        <a:rPr lang="en-GB" sz="2400" dirty="0" smtClean="0"/>
                        <a:t>You</a:t>
                      </a:r>
                      <a:endParaRPr lang="en-GB" sz="2400" dirty="0"/>
                    </a:p>
                  </a:txBody>
                  <a:tcPr/>
                </a:tc>
                <a:tc>
                  <a:txBody>
                    <a:bodyPr/>
                    <a:lstStyle/>
                    <a:p>
                      <a:r>
                        <a:rPr lang="en-GB" sz="2400" dirty="0" err="1" smtClean="0">
                          <a:solidFill>
                            <a:srgbClr val="CC0099"/>
                          </a:solidFill>
                        </a:rPr>
                        <a:t>Vous</a:t>
                      </a:r>
                      <a:endParaRPr lang="en-GB" sz="2400" dirty="0">
                        <a:solidFill>
                          <a:srgbClr val="CC0099"/>
                        </a:solidFill>
                      </a:endParaRPr>
                    </a:p>
                  </a:txBody>
                  <a:tcPr/>
                </a:tc>
              </a:tr>
              <a:tr h="466726">
                <a:tc>
                  <a:txBody>
                    <a:bodyPr/>
                    <a:lstStyle/>
                    <a:p>
                      <a:r>
                        <a:rPr lang="en-GB" sz="2400" dirty="0" smtClean="0"/>
                        <a:t>They</a:t>
                      </a:r>
                      <a:endParaRPr lang="en-GB" sz="2400" dirty="0"/>
                    </a:p>
                  </a:txBody>
                  <a:tcPr/>
                </a:tc>
                <a:tc>
                  <a:txBody>
                    <a:bodyPr/>
                    <a:lstStyle/>
                    <a:p>
                      <a:r>
                        <a:rPr lang="en-GB" sz="2400" dirty="0" err="1" smtClean="0">
                          <a:solidFill>
                            <a:srgbClr val="CC0099"/>
                          </a:solidFill>
                        </a:rPr>
                        <a:t>Ils</a:t>
                      </a:r>
                      <a:r>
                        <a:rPr lang="en-GB" sz="2400" dirty="0" smtClean="0">
                          <a:solidFill>
                            <a:srgbClr val="CC0099"/>
                          </a:solidFill>
                        </a:rPr>
                        <a:t>/</a:t>
                      </a:r>
                      <a:r>
                        <a:rPr lang="en-GB" sz="2400" dirty="0" err="1" smtClean="0">
                          <a:solidFill>
                            <a:srgbClr val="CC0099"/>
                          </a:solidFill>
                        </a:rPr>
                        <a:t>Elles</a:t>
                      </a:r>
                      <a:endParaRPr lang="en-GB" sz="2400" dirty="0">
                        <a:solidFill>
                          <a:srgbClr val="CC0099"/>
                        </a:solidFill>
                      </a:endParaRPr>
                    </a:p>
                  </a:txBody>
                  <a:tcPr/>
                </a:tc>
              </a:tr>
            </a:tbl>
          </a:graphicData>
        </a:graphic>
      </p:graphicFrame>
      <p:sp>
        <p:nvSpPr>
          <p:cNvPr id="4" name="TextBox 3"/>
          <p:cNvSpPr txBox="1"/>
          <p:nvPr/>
        </p:nvSpPr>
        <p:spPr>
          <a:xfrm>
            <a:off x="2627784" y="4564285"/>
            <a:ext cx="3888432" cy="1384995"/>
          </a:xfrm>
          <a:prstGeom prst="rect">
            <a:avLst/>
          </a:prstGeom>
          <a:noFill/>
        </p:spPr>
        <p:txBody>
          <a:bodyPr wrap="square" rtlCol="0">
            <a:spAutoFit/>
          </a:bodyPr>
          <a:lstStyle/>
          <a:p>
            <a:pPr algn="ctr"/>
            <a:r>
              <a:rPr lang="en-GB" sz="2800" b="1" dirty="0" smtClean="0">
                <a:solidFill>
                  <a:srgbClr val="CC0099"/>
                </a:solidFill>
              </a:rPr>
              <a:t>Je</a:t>
            </a:r>
            <a:r>
              <a:rPr lang="en-GB" sz="2800" b="1" dirty="0" smtClean="0"/>
              <a:t> </a:t>
            </a:r>
            <a:r>
              <a:rPr lang="en-GB" sz="2800" b="1" dirty="0" err="1" smtClean="0"/>
              <a:t>regard</a:t>
            </a:r>
            <a:r>
              <a:rPr lang="en-GB" sz="2800" b="1" dirty="0" err="1" smtClean="0">
                <a:solidFill>
                  <a:srgbClr val="FF0000"/>
                </a:solidFill>
              </a:rPr>
              <a:t>e</a:t>
            </a:r>
            <a:r>
              <a:rPr lang="en-GB" sz="2800" b="1" dirty="0" smtClean="0"/>
              <a:t> = I watch</a:t>
            </a:r>
          </a:p>
          <a:p>
            <a:pPr algn="ctr"/>
            <a:r>
              <a:rPr lang="en-GB" sz="2800" b="1" dirty="0" smtClean="0">
                <a:solidFill>
                  <a:srgbClr val="CC0099"/>
                </a:solidFill>
              </a:rPr>
              <a:t>Je</a:t>
            </a:r>
            <a:r>
              <a:rPr lang="en-GB" sz="2800" b="1" dirty="0" smtClean="0"/>
              <a:t> fin</a:t>
            </a:r>
            <a:r>
              <a:rPr lang="en-GB" sz="2800" b="1" dirty="0" smtClean="0">
                <a:solidFill>
                  <a:srgbClr val="FF0000"/>
                </a:solidFill>
              </a:rPr>
              <a:t>is</a:t>
            </a:r>
            <a:r>
              <a:rPr lang="en-GB" sz="2800" b="1" dirty="0" smtClean="0"/>
              <a:t> = I finish</a:t>
            </a:r>
          </a:p>
          <a:p>
            <a:pPr algn="ctr"/>
            <a:r>
              <a:rPr lang="en-GB" sz="2800" b="1" dirty="0" smtClean="0">
                <a:solidFill>
                  <a:srgbClr val="CC0099"/>
                </a:solidFill>
              </a:rPr>
              <a:t>Je</a:t>
            </a:r>
            <a:r>
              <a:rPr lang="en-GB" sz="2800" b="1" dirty="0" smtClean="0"/>
              <a:t> </a:t>
            </a:r>
            <a:r>
              <a:rPr lang="en-GB" sz="2800" b="1" dirty="0" err="1" smtClean="0"/>
              <a:t>répond</a:t>
            </a:r>
            <a:r>
              <a:rPr lang="en-GB" sz="2800" b="1" dirty="0" err="1" smtClean="0">
                <a:solidFill>
                  <a:srgbClr val="FF0000"/>
                </a:solidFill>
              </a:rPr>
              <a:t>s</a:t>
            </a:r>
            <a:r>
              <a:rPr lang="en-GB" sz="2800" b="1" dirty="0" smtClean="0"/>
              <a:t> = I answer</a:t>
            </a:r>
            <a:endParaRPr lang="en-GB" sz="2800" b="1" dirty="0"/>
          </a:p>
        </p:txBody>
      </p:sp>
    </p:spTree>
    <p:extLst>
      <p:ext uri="{BB962C8B-B14F-4D97-AF65-F5344CB8AC3E}">
        <p14:creationId xmlns:p14="http://schemas.microsoft.com/office/powerpoint/2010/main" val="1032293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76672"/>
            <a:ext cx="9144000" cy="1143000"/>
          </a:xfrm>
        </p:spPr>
        <p:txBody>
          <a:bodyPr>
            <a:noAutofit/>
          </a:bodyPr>
          <a:lstStyle/>
          <a:p>
            <a:r>
              <a:rPr lang="en-GB" sz="2000" b="1" dirty="0" smtClean="0"/>
              <a:t>Now translate the following verbs into English.</a:t>
            </a:r>
            <a:br>
              <a:rPr lang="en-GB" sz="2000" b="1" dirty="0" smtClean="0"/>
            </a:br>
            <a:r>
              <a:rPr lang="en-GB" sz="2000" b="1" dirty="0" smtClean="0"/>
              <a:t>Remember: Decide on the correct </a:t>
            </a:r>
            <a:r>
              <a:rPr lang="en-GB" sz="2000" b="1" dirty="0"/>
              <a:t>subject </a:t>
            </a:r>
            <a:r>
              <a:rPr lang="en-GB" sz="2000" b="1" dirty="0" smtClean="0"/>
              <a:t>pronoun, find the infinitive of the verb, chop the last 2 letters off and then add the appropriate ending for that person. </a:t>
            </a:r>
            <a:br>
              <a:rPr lang="en-GB" sz="2000" b="1" dirty="0" smtClean="0"/>
            </a:br>
            <a:r>
              <a:rPr lang="en-GB" sz="2000" b="1" dirty="0"/>
              <a:t/>
            </a:r>
            <a:br>
              <a:rPr lang="en-GB" sz="2000" b="1" dirty="0"/>
            </a:br>
            <a:r>
              <a:rPr lang="en-GB" sz="2000" b="1" dirty="0"/>
              <a:t>Pause the recording, complete the activity and then mark your work. If you get it wrong, correct your answer so you learn from your mistake.</a:t>
            </a:r>
          </a:p>
        </p:txBody>
      </p:sp>
      <p:sp>
        <p:nvSpPr>
          <p:cNvPr id="4" name="Content Placeholder 3"/>
          <p:cNvSpPr>
            <a:spLocks noGrp="1"/>
          </p:cNvSpPr>
          <p:nvPr>
            <p:ph sz="half" idx="1"/>
          </p:nvPr>
        </p:nvSpPr>
        <p:spPr>
          <a:xfrm>
            <a:off x="107504" y="2323265"/>
            <a:ext cx="4388296" cy="4525963"/>
          </a:xfrm>
        </p:spPr>
        <p:txBody>
          <a:bodyPr/>
          <a:lstStyle/>
          <a:p>
            <a:pPr marL="742950" indent="-742950" fontAlgn="ctr">
              <a:buFont typeface="+mj-lt"/>
              <a:buAutoNum type="arabicPeriod"/>
            </a:pPr>
            <a:r>
              <a:rPr lang="fr-FR" sz="3600" dirty="0"/>
              <a:t>I </a:t>
            </a:r>
            <a:r>
              <a:rPr lang="fr-FR" sz="3600" dirty="0" err="1"/>
              <a:t>sell</a:t>
            </a:r>
            <a:endParaRPr lang="en-GB" sz="3600" dirty="0"/>
          </a:p>
          <a:p>
            <a:pPr marL="742950" indent="-742950" fontAlgn="ctr">
              <a:buFont typeface="+mj-lt"/>
              <a:buAutoNum type="arabicPeriod"/>
            </a:pPr>
            <a:r>
              <a:rPr lang="fr-FR" sz="3600" dirty="0"/>
              <a:t>He </a:t>
            </a:r>
            <a:r>
              <a:rPr lang="fr-FR" sz="3600" dirty="0" err="1"/>
              <a:t>wastes</a:t>
            </a:r>
            <a:endParaRPr lang="en-GB" sz="3600" dirty="0"/>
          </a:p>
          <a:p>
            <a:pPr marL="742950" indent="-742950" fontAlgn="ctr">
              <a:buFont typeface="+mj-lt"/>
              <a:buAutoNum type="arabicPeriod"/>
            </a:pPr>
            <a:r>
              <a:rPr lang="fr-FR" sz="3600" dirty="0" err="1"/>
              <a:t>We</a:t>
            </a:r>
            <a:r>
              <a:rPr lang="fr-FR" sz="3600" dirty="0"/>
              <a:t> </a:t>
            </a:r>
            <a:r>
              <a:rPr lang="fr-FR" sz="3600" dirty="0" err="1"/>
              <a:t>melt</a:t>
            </a:r>
            <a:endParaRPr lang="en-GB" sz="3600" dirty="0"/>
          </a:p>
          <a:p>
            <a:pPr marL="742950" indent="-742950" fontAlgn="ctr">
              <a:buFont typeface="+mj-lt"/>
              <a:buAutoNum type="arabicPeriod"/>
            </a:pPr>
            <a:r>
              <a:rPr lang="fr-FR" sz="3600" dirty="0" err="1"/>
              <a:t>They</a:t>
            </a:r>
            <a:r>
              <a:rPr lang="fr-FR" sz="3600" dirty="0"/>
              <a:t> (m) jump</a:t>
            </a:r>
            <a:endParaRPr lang="en-GB" sz="3600" dirty="0"/>
          </a:p>
          <a:p>
            <a:pPr marL="742950" indent="-742950" fontAlgn="ctr">
              <a:buFont typeface="+mj-lt"/>
              <a:buAutoNum type="arabicPeriod"/>
            </a:pPr>
            <a:r>
              <a:rPr lang="fr-FR" sz="3600" dirty="0"/>
              <a:t>I </a:t>
            </a:r>
            <a:r>
              <a:rPr lang="fr-FR" sz="3600" dirty="0" err="1"/>
              <a:t>study</a:t>
            </a:r>
            <a:endParaRPr lang="en-GB" sz="3600" dirty="0"/>
          </a:p>
          <a:p>
            <a:endParaRPr lang="en-GB" dirty="0"/>
          </a:p>
        </p:txBody>
      </p:sp>
      <p:sp>
        <p:nvSpPr>
          <p:cNvPr id="8" name="Content Placeholder 7"/>
          <p:cNvSpPr>
            <a:spLocks noGrp="1"/>
          </p:cNvSpPr>
          <p:nvPr>
            <p:ph sz="half" idx="2"/>
          </p:nvPr>
        </p:nvSpPr>
        <p:spPr>
          <a:xfrm>
            <a:off x="4644008" y="2332037"/>
            <a:ext cx="4038600" cy="4525963"/>
          </a:xfrm>
        </p:spPr>
        <p:txBody>
          <a:bodyPr>
            <a:normAutofit/>
          </a:bodyPr>
          <a:lstStyle/>
          <a:p>
            <a:pPr marL="742950" indent="-742950">
              <a:buFont typeface="+mj-lt"/>
              <a:buAutoNum type="arabicPeriod"/>
            </a:pPr>
            <a:r>
              <a:rPr lang="en-GB" sz="3600" dirty="0" smtClean="0"/>
              <a:t>Je vends</a:t>
            </a:r>
          </a:p>
          <a:p>
            <a:pPr marL="742950" indent="-742950">
              <a:buFont typeface="+mj-lt"/>
              <a:buAutoNum type="arabicPeriod"/>
            </a:pPr>
            <a:r>
              <a:rPr lang="en-GB" sz="3600" dirty="0" smtClean="0"/>
              <a:t>Il </a:t>
            </a:r>
            <a:r>
              <a:rPr lang="en-GB" sz="3600" dirty="0" err="1" smtClean="0"/>
              <a:t>gaspille</a:t>
            </a:r>
            <a:endParaRPr lang="en-GB" sz="3600" dirty="0" smtClean="0"/>
          </a:p>
          <a:p>
            <a:pPr marL="742950" indent="-742950">
              <a:buFont typeface="+mj-lt"/>
              <a:buAutoNum type="arabicPeriod"/>
            </a:pPr>
            <a:r>
              <a:rPr lang="en-GB" sz="3600" dirty="0" smtClean="0"/>
              <a:t>Nous </a:t>
            </a:r>
            <a:r>
              <a:rPr lang="en-GB" sz="3600" dirty="0" err="1" smtClean="0"/>
              <a:t>fondons</a:t>
            </a:r>
            <a:endParaRPr lang="en-GB" sz="3600" dirty="0" smtClean="0"/>
          </a:p>
          <a:p>
            <a:pPr marL="742950" indent="-742950">
              <a:buFont typeface="+mj-lt"/>
              <a:buAutoNum type="arabicPeriod"/>
            </a:pPr>
            <a:r>
              <a:rPr lang="en-GB" sz="3600" dirty="0" err="1" smtClean="0"/>
              <a:t>Ils</a:t>
            </a:r>
            <a:r>
              <a:rPr lang="en-GB" sz="3600" dirty="0" smtClean="0"/>
              <a:t> </a:t>
            </a:r>
            <a:r>
              <a:rPr lang="en-GB" sz="3600" dirty="0" err="1" smtClean="0"/>
              <a:t>sautent</a:t>
            </a:r>
            <a:endParaRPr lang="en-GB" sz="3600" dirty="0" smtClean="0"/>
          </a:p>
          <a:p>
            <a:pPr marL="742950" indent="-742950">
              <a:buFont typeface="+mj-lt"/>
              <a:buAutoNum type="arabicPeriod"/>
            </a:pPr>
            <a:r>
              <a:rPr lang="en-GB" sz="3600" dirty="0" err="1" smtClean="0"/>
              <a:t>J’étudie</a:t>
            </a:r>
            <a:endParaRPr lang="en-GB" sz="3600" dirty="0" smtClean="0"/>
          </a:p>
        </p:txBody>
      </p:sp>
    </p:spTree>
    <p:extLst>
      <p:ext uri="{BB962C8B-B14F-4D97-AF65-F5344CB8AC3E}">
        <p14:creationId xmlns:p14="http://schemas.microsoft.com/office/powerpoint/2010/main" val="3933044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1340768"/>
            <a:ext cx="9144000" cy="1470025"/>
          </a:xfrm>
        </p:spPr>
        <p:txBody>
          <a:bodyPr>
            <a:noAutofit/>
          </a:bodyPr>
          <a:lstStyle/>
          <a:p>
            <a:r>
              <a:rPr lang="en-GB" sz="3200" dirty="0" smtClean="0"/>
              <a:t>There are some vitally important verbs that don’t follow the same patterns. </a:t>
            </a:r>
            <a:br>
              <a:rPr lang="en-GB" sz="3200" dirty="0" smtClean="0"/>
            </a:br>
            <a:r>
              <a:rPr lang="en-GB" sz="3200" dirty="0" smtClean="0"/>
              <a:t/>
            </a:r>
            <a:br>
              <a:rPr lang="en-GB" sz="3200" dirty="0" smtClean="0"/>
            </a:br>
            <a:r>
              <a:rPr lang="en-GB" sz="3200" dirty="0" smtClean="0"/>
              <a:t>These are called irregular verbs. </a:t>
            </a:r>
            <a:br>
              <a:rPr lang="en-GB" sz="3200" dirty="0" smtClean="0"/>
            </a:br>
            <a:r>
              <a:rPr lang="en-GB" sz="3200" dirty="0" smtClean="0"/>
              <a:t/>
            </a:r>
            <a:br>
              <a:rPr lang="en-GB" sz="3200" dirty="0" smtClean="0"/>
            </a:br>
            <a:r>
              <a:rPr lang="en-GB" sz="3200" dirty="0" smtClean="0"/>
              <a:t>You just have to learn them and then look them up if you are not sure when you are using them!</a:t>
            </a:r>
            <a:br>
              <a:rPr lang="en-GB" sz="3200" dirty="0" smtClean="0"/>
            </a:br>
            <a:endParaRPr lang="en-GB" sz="3200" dirty="0"/>
          </a:p>
        </p:txBody>
      </p:sp>
      <p:graphicFrame>
        <p:nvGraphicFramePr>
          <p:cNvPr id="2" name="Table 1"/>
          <p:cNvGraphicFramePr>
            <a:graphicFrameLocks noGrp="1"/>
          </p:cNvGraphicFramePr>
          <p:nvPr>
            <p:extLst>
              <p:ext uri="{D42A27DB-BD31-4B8C-83A1-F6EECF244321}">
                <p14:modId xmlns:p14="http://schemas.microsoft.com/office/powerpoint/2010/main" val="1369460926"/>
              </p:ext>
            </p:extLst>
          </p:nvPr>
        </p:nvGraphicFramePr>
        <p:xfrm>
          <a:off x="107504" y="4149080"/>
          <a:ext cx="8928992" cy="2595880"/>
        </p:xfrm>
        <a:graphic>
          <a:graphicData uri="http://schemas.openxmlformats.org/drawingml/2006/table">
            <a:tbl>
              <a:tblPr firstRow="1" bandRow="1">
                <a:tableStyleId>{5C22544A-7EE6-4342-B048-85BDC9FD1C3A}</a:tableStyleId>
              </a:tblPr>
              <a:tblGrid>
                <a:gridCol w="2232248"/>
                <a:gridCol w="2232248"/>
                <a:gridCol w="2232248"/>
                <a:gridCol w="2232248"/>
              </a:tblGrid>
              <a:tr h="370840">
                <a:tc>
                  <a:txBody>
                    <a:bodyPr/>
                    <a:lstStyle/>
                    <a:p>
                      <a:r>
                        <a:rPr lang="en-GB" dirty="0" err="1" smtClean="0"/>
                        <a:t>Avoir</a:t>
                      </a:r>
                      <a:r>
                        <a:rPr lang="en-GB" baseline="0" dirty="0" smtClean="0"/>
                        <a:t> – to have</a:t>
                      </a:r>
                      <a:endParaRPr lang="en-GB" dirty="0"/>
                    </a:p>
                  </a:txBody>
                  <a:tcPr/>
                </a:tc>
                <a:tc>
                  <a:txBody>
                    <a:bodyPr/>
                    <a:lstStyle/>
                    <a:p>
                      <a:r>
                        <a:rPr lang="en-GB" dirty="0" err="1" smtClean="0"/>
                        <a:t>Être</a:t>
                      </a:r>
                      <a:r>
                        <a:rPr lang="en-GB" dirty="0" smtClean="0"/>
                        <a:t> – to be</a:t>
                      </a:r>
                      <a:endParaRPr lang="en-GB" dirty="0"/>
                    </a:p>
                  </a:txBody>
                  <a:tcPr/>
                </a:tc>
                <a:tc>
                  <a:txBody>
                    <a:bodyPr/>
                    <a:lstStyle/>
                    <a:p>
                      <a:r>
                        <a:rPr lang="en-GB" dirty="0" err="1" smtClean="0"/>
                        <a:t>Aller</a:t>
                      </a:r>
                      <a:r>
                        <a:rPr lang="en-GB" dirty="0" smtClean="0"/>
                        <a:t> – to go</a:t>
                      </a:r>
                      <a:endParaRPr lang="en-GB" dirty="0"/>
                    </a:p>
                  </a:txBody>
                  <a:tcPr/>
                </a:tc>
                <a:tc>
                  <a:txBody>
                    <a:bodyPr/>
                    <a:lstStyle/>
                    <a:p>
                      <a:r>
                        <a:rPr lang="en-GB" dirty="0" smtClean="0"/>
                        <a:t>Faire – to do/make</a:t>
                      </a:r>
                      <a:endParaRPr lang="en-GB" dirty="0"/>
                    </a:p>
                  </a:txBody>
                  <a:tcPr/>
                </a:tc>
              </a:tr>
              <a:tr h="370840">
                <a:tc>
                  <a:txBody>
                    <a:bodyPr/>
                    <a:lstStyle/>
                    <a:p>
                      <a:r>
                        <a:rPr lang="en-GB" dirty="0" err="1" smtClean="0"/>
                        <a:t>J’ai</a:t>
                      </a:r>
                      <a:endParaRPr lang="en-GB" dirty="0"/>
                    </a:p>
                  </a:txBody>
                  <a:tcPr/>
                </a:tc>
                <a:tc>
                  <a:txBody>
                    <a:bodyPr/>
                    <a:lstStyle/>
                    <a:p>
                      <a:r>
                        <a:rPr lang="en-GB" dirty="0" smtClean="0"/>
                        <a:t>Je </a:t>
                      </a:r>
                      <a:r>
                        <a:rPr lang="en-GB" dirty="0" err="1" smtClean="0"/>
                        <a:t>suis</a:t>
                      </a:r>
                      <a:endParaRPr lang="en-GB" dirty="0"/>
                    </a:p>
                  </a:txBody>
                  <a:tcPr/>
                </a:tc>
                <a:tc>
                  <a:txBody>
                    <a:bodyPr/>
                    <a:lstStyle/>
                    <a:p>
                      <a:r>
                        <a:rPr lang="en-GB" dirty="0" smtClean="0"/>
                        <a:t>Je </a:t>
                      </a:r>
                      <a:r>
                        <a:rPr lang="en-GB" dirty="0" err="1" smtClean="0"/>
                        <a:t>vais</a:t>
                      </a:r>
                      <a:endParaRPr lang="en-GB" dirty="0"/>
                    </a:p>
                  </a:txBody>
                  <a:tcPr/>
                </a:tc>
                <a:tc>
                  <a:txBody>
                    <a:bodyPr/>
                    <a:lstStyle/>
                    <a:p>
                      <a:r>
                        <a:rPr lang="en-GB" dirty="0" smtClean="0"/>
                        <a:t>Je </a:t>
                      </a:r>
                      <a:r>
                        <a:rPr lang="en-GB" dirty="0" err="1" smtClean="0"/>
                        <a:t>fais</a:t>
                      </a:r>
                      <a:endParaRPr lang="en-GB" dirty="0"/>
                    </a:p>
                  </a:txBody>
                  <a:tcPr/>
                </a:tc>
              </a:tr>
              <a:tr h="370840">
                <a:tc>
                  <a:txBody>
                    <a:bodyPr/>
                    <a:lstStyle/>
                    <a:p>
                      <a:r>
                        <a:rPr lang="en-GB" dirty="0" err="1" smtClean="0"/>
                        <a:t>Tu</a:t>
                      </a:r>
                      <a:r>
                        <a:rPr lang="en-GB" dirty="0" smtClean="0"/>
                        <a:t> as</a:t>
                      </a:r>
                      <a:endParaRPr lang="en-GB" dirty="0"/>
                    </a:p>
                  </a:txBody>
                  <a:tcPr/>
                </a:tc>
                <a:tc>
                  <a:txBody>
                    <a:bodyPr/>
                    <a:lstStyle/>
                    <a:p>
                      <a:r>
                        <a:rPr lang="en-GB" dirty="0" err="1" smtClean="0"/>
                        <a:t>Tu</a:t>
                      </a:r>
                      <a:r>
                        <a:rPr lang="en-GB" baseline="0" dirty="0" smtClean="0"/>
                        <a:t> </a:t>
                      </a:r>
                      <a:r>
                        <a:rPr lang="en-GB" baseline="0" dirty="0" err="1" smtClean="0"/>
                        <a:t>es</a:t>
                      </a:r>
                      <a:endParaRPr lang="en-GB" dirty="0"/>
                    </a:p>
                  </a:txBody>
                  <a:tcPr/>
                </a:tc>
                <a:tc>
                  <a:txBody>
                    <a:bodyPr/>
                    <a:lstStyle/>
                    <a:p>
                      <a:r>
                        <a:rPr lang="en-GB" dirty="0" err="1" smtClean="0"/>
                        <a:t>Tu</a:t>
                      </a:r>
                      <a:r>
                        <a:rPr lang="en-GB" dirty="0" smtClean="0"/>
                        <a:t> vas</a:t>
                      </a:r>
                      <a:endParaRPr lang="en-GB" dirty="0"/>
                    </a:p>
                  </a:txBody>
                  <a:tcPr/>
                </a:tc>
                <a:tc>
                  <a:txBody>
                    <a:bodyPr/>
                    <a:lstStyle/>
                    <a:p>
                      <a:r>
                        <a:rPr lang="en-GB" dirty="0" err="1" smtClean="0"/>
                        <a:t>Tu</a:t>
                      </a:r>
                      <a:r>
                        <a:rPr lang="en-GB" dirty="0" smtClean="0"/>
                        <a:t> </a:t>
                      </a:r>
                      <a:r>
                        <a:rPr lang="en-GB" dirty="0" err="1" smtClean="0"/>
                        <a:t>fais</a:t>
                      </a:r>
                      <a:endParaRPr lang="en-GB" dirty="0"/>
                    </a:p>
                  </a:txBody>
                  <a:tcPr/>
                </a:tc>
              </a:tr>
              <a:tr h="370840">
                <a:tc>
                  <a:txBody>
                    <a:bodyPr/>
                    <a:lstStyle/>
                    <a:p>
                      <a:r>
                        <a:rPr lang="en-GB" dirty="0" smtClean="0"/>
                        <a:t>Il/Elle a</a:t>
                      </a:r>
                      <a:endParaRPr lang="en-GB" dirty="0"/>
                    </a:p>
                  </a:txBody>
                  <a:tcPr/>
                </a:tc>
                <a:tc>
                  <a:txBody>
                    <a:bodyPr/>
                    <a:lstStyle/>
                    <a:p>
                      <a:r>
                        <a:rPr lang="en-GB" dirty="0" smtClean="0"/>
                        <a:t>Il/Elle</a:t>
                      </a:r>
                      <a:r>
                        <a:rPr lang="en-GB" baseline="0" dirty="0" smtClean="0"/>
                        <a:t> </a:t>
                      </a:r>
                      <a:r>
                        <a:rPr lang="en-GB" baseline="0" dirty="0" err="1" smtClean="0"/>
                        <a:t>est</a:t>
                      </a:r>
                      <a:endParaRPr lang="en-GB" dirty="0"/>
                    </a:p>
                  </a:txBody>
                  <a:tcPr/>
                </a:tc>
                <a:tc>
                  <a:txBody>
                    <a:bodyPr/>
                    <a:lstStyle/>
                    <a:p>
                      <a:r>
                        <a:rPr lang="en-GB" dirty="0" smtClean="0"/>
                        <a:t>Il/Elle </a:t>
                      </a:r>
                      <a:r>
                        <a:rPr lang="en-GB" dirty="0" err="1" smtClean="0"/>
                        <a:t>va</a:t>
                      </a:r>
                      <a:endParaRPr lang="en-GB" dirty="0"/>
                    </a:p>
                  </a:txBody>
                  <a:tcPr/>
                </a:tc>
                <a:tc>
                  <a:txBody>
                    <a:bodyPr/>
                    <a:lstStyle/>
                    <a:p>
                      <a:r>
                        <a:rPr lang="en-GB" dirty="0" smtClean="0"/>
                        <a:t>Il/Elle fait</a:t>
                      </a:r>
                      <a:endParaRPr lang="en-GB" dirty="0"/>
                    </a:p>
                  </a:txBody>
                  <a:tcPr/>
                </a:tc>
              </a:tr>
              <a:tr h="370840">
                <a:tc>
                  <a:txBody>
                    <a:bodyPr/>
                    <a:lstStyle/>
                    <a:p>
                      <a:r>
                        <a:rPr lang="en-GB" dirty="0" smtClean="0"/>
                        <a:t>Nous </a:t>
                      </a:r>
                      <a:r>
                        <a:rPr lang="en-GB" dirty="0" err="1" smtClean="0"/>
                        <a:t>avons</a:t>
                      </a:r>
                      <a:endParaRPr lang="en-GB" dirty="0"/>
                    </a:p>
                  </a:txBody>
                  <a:tcPr/>
                </a:tc>
                <a:tc>
                  <a:txBody>
                    <a:bodyPr/>
                    <a:lstStyle/>
                    <a:p>
                      <a:r>
                        <a:rPr lang="en-GB" dirty="0" smtClean="0"/>
                        <a:t>Nous </a:t>
                      </a:r>
                      <a:r>
                        <a:rPr lang="en-GB" dirty="0" err="1" smtClean="0"/>
                        <a:t>sommes</a:t>
                      </a:r>
                      <a:endParaRPr lang="en-GB" dirty="0"/>
                    </a:p>
                  </a:txBody>
                  <a:tcPr/>
                </a:tc>
                <a:tc>
                  <a:txBody>
                    <a:bodyPr/>
                    <a:lstStyle/>
                    <a:p>
                      <a:r>
                        <a:rPr lang="en-GB" dirty="0" smtClean="0"/>
                        <a:t>Nous </a:t>
                      </a:r>
                      <a:r>
                        <a:rPr lang="en-GB" dirty="0" err="1" smtClean="0"/>
                        <a:t>allons</a:t>
                      </a:r>
                      <a:endParaRPr lang="en-GB" dirty="0"/>
                    </a:p>
                  </a:txBody>
                  <a:tcPr/>
                </a:tc>
                <a:tc>
                  <a:txBody>
                    <a:bodyPr/>
                    <a:lstStyle/>
                    <a:p>
                      <a:r>
                        <a:rPr lang="en-GB" dirty="0" smtClean="0"/>
                        <a:t>Nous</a:t>
                      </a:r>
                      <a:r>
                        <a:rPr lang="en-GB" baseline="0" dirty="0" smtClean="0"/>
                        <a:t> </a:t>
                      </a:r>
                      <a:r>
                        <a:rPr lang="en-GB" baseline="0" dirty="0" err="1" smtClean="0"/>
                        <a:t>faisons</a:t>
                      </a:r>
                      <a:endParaRPr lang="en-GB" dirty="0"/>
                    </a:p>
                  </a:txBody>
                  <a:tcPr/>
                </a:tc>
              </a:tr>
              <a:tr h="370840">
                <a:tc>
                  <a:txBody>
                    <a:bodyPr/>
                    <a:lstStyle/>
                    <a:p>
                      <a:r>
                        <a:rPr lang="en-GB" dirty="0" err="1" smtClean="0"/>
                        <a:t>Vous</a:t>
                      </a:r>
                      <a:r>
                        <a:rPr lang="en-GB" dirty="0" smtClean="0"/>
                        <a:t> </a:t>
                      </a:r>
                      <a:r>
                        <a:rPr lang="en-GB" dirty="0" err="1" smtClean="0"/>
                        <a:t>avez</a:t>
                      </a:r>
                      <a:endParaRPr lang="en-GB" dirty="0"/>
                    </a:p>
                  </a:txBody>
                  <a:tcPr/>
                </a:tc>
                <a:tc>
                  <a:txBody>
                    <a:bodyPr/>
                    <a:lstStyle/>
                    <a:p>
                      <a:r>
                        <a:rPr lang="en-GB" dirty="0" err="1" smtClean="0"/>
                        <a:t>Vous</a:t>
                      </a:r>
                      <a:r>
                        <a:rPr lang="en-GB" dirty="0" smtClean="0"/>
                        <a:t> </a:t>
                      </a:r>
                      <a:r>
                        <a:rPr lang="en-GB" dirty="0" err="1" smtClean="0"/>
                        <a:t>êtes</a:t>
                      </a:r>
                      <a:endParaRPr lang="en-GB" dirty="0"/>
                    </a:p>
                  </a:txBody>
                  <a:tcPr/>
                </a:tc>
                <a:tc>
                  <a:txBody>
                    <a:bodyPr/>
                    <a:lstStyle/>
                    <a:p>
                      <a:r>
                        <a:rPr lang="en-GB" dirty="0" err="1" smtClean="0"/>
                        <a:t>Vous</a:t>
                      </a:r>
                      <a:r>
                        <a:rPr lang="en-GB" baseline="0" dirty="0" smtClean="0"/>
                        <a:t> </a:t>
                      </a:r>
                      <a:r>
                        <a:rPr lang="en-GB" baseline="0" dirty="0" err="1" smtClean="0"/>
                        <a:t>allez</a:t>
                      </a:r>
                      <a:endParaRPr lang="en-GB" dirty="0"/>
                    </a:p>
                  </a:txBody>
                  <a:tcPr/>
                </a:tc>
                <a:tc>
                  <a:txBody>
                    <a:bodyPr/>
                    <a:lstStyle/>
                    <a:p>
                      <a:r>
                        <a:rPr lang="en-GB" dirty="0" err="1" smtClean="0"/>
                        <a:t>Vous</a:t>
                      </a:r>
                      <a:r>
                        <a:rPr lang="en-GB" dirty="0" smtClean="0"/>
                        <a:t> </a:t>
                      </a:r>
                      <a:r>
                        <a:rPr lang="en-GB" dirty="0" err="1" smtClean="0"/>
                        <a:t>faites</a:t>
                      </a:r>
                      <a:endParaRPr lang="en-GB" dirty="0"/>
                    </a:p>
                  </a:txBody>
                  <a:tcPr/>
                </a:tc>
              </a:tr>
              <a:tr h="370840">
                <a:tc>
                  <a:txBody>
                    <a:bodyPr/>
                    <a:lstStyle/>
                    <a:p>
                      <a:r>
                        <a:rPr lang="en-GB" dirty="0" err="1" smtClean="0"/>
                        <a:t>Ils</a:t>
                      </a:r>
                      <a:r>
                        <a:rPr lang="en-GB" dirty="0" smtClean="0"/>
                        <a:t>/</a:t>
                      </a:r>
                      <a:r>
                        <a:rPr lang="en-GB" dirty="0" err="1" smtClean="0"/>
                        <a:t>Elles</a:t>
                      </a:r>
                      <a:r>
                        <a:rPr lang="en-GB" dirty="0" smtClean="0"/>
                        <a:t> </a:t>
                      </a:r>
                      <a:r>
                        <a:rPr lang="en-GB" dirty="0" err="1" smtClean="0"/>
                        <a:t>ont</a:t>
                      </a:r>
                      <a:endParaRPr lang="en-GB" dirty="0"/>
                    </a:p>
                  </a:txBody>
                  <a:tcPr/>
                </a:tc>
                <a:tc>
                  <a:txBody>
                    <a:bodyPr/>
                    <a:lstStyle/>
                    <a:p>
                      <a:r>
                        <a:rPr lang="en-GB" dirty="0" err="1" smtClean="0"/>
                        <a:t>Ils</a:t>
                      </a:r>
                      <a:r>
                        <a:rPr lang="en-GB" dirty="0" smtClean="0"/>
                        <a:t>/</a:t>
                      </a:r>
                      <a:r>
                        <a:rPr lang="en-GB" dirty="0" err="1" smtClean="0"/>
                        <a:t>Elles</a:t>
                      </a:r>
                      <a:r>
                        <a:rPr lang="en-GB" dirty="0" smtClean="0"/>
                        <a:t> </a:t>
                      </a:r>
                      <a:r>
                        <a:rPr lang="en-GB" dirty="0" err="1" smtClean="0"/>
                        <a:t>sont</a:t>
                      </a:r>
                      <a:endParaRPr lang="en-GB" dirty="0"/>
                    </a:p>
                  </a:txBody>
                  <a:tcPr/>
                </a:tc>
                <a:tc>
                  <a:txBody>
                    <a:bodyPr/>
                    <a:lstStyle/>
                    <a:p>
                      <a:r>
                        <a:rPr lang="en-GB" dirty="0" err="1" smtClean="0"/>
                        <a:t>Ils</a:t>
                      </a:r>
                      <a:r>
                        <a:rPr lang="en-GB" dirty="0" smtClean="0"/>
                        <a:t>/</a:t>
                      </a:r>
                      <a:r>
                        <a:rPr lang="en-GB" dirty="0" err="1" smtClean="0"/>
                        <a:t>Elles</a:t>
                      </a:r>
                      <a:r>
                        <a:rPr lang="en-GB" dirty="0" smtClean="0"/>
                        <a:t> </a:t>
                      </a:r>
                      <a:r>
                        <a:rPr lang="en-GB" dirty="0" err="1" smtClean="0"/>
                        <a:t>vont</a:t>
                      </a:r>
                      <a:endParaRPr lang="en-GB" dirty="0"/>
                    </a:p>
                  </a:txBody>
                  <a:tcPr/>
                </a:tc>
                <a:tc>
                  <a:txBody>
                    <a:bodyPr/>
                    <a:lstStyle/>
                    <a:p>
                      <a:r>
                        <a:rPr lang="en-GB" dirty="0" err="1" smtClean="0"/>
                        <a:t>Ils</a:t>
                      </a:r>
                      <a:r>
                        <a:rPr lang="en-GB" dirty="0" smtClean="0"/>
                        <a:t>/</a:t>
                      </a:r>
                      <a:r>
                        <a:rPr lang="en-GB" dirty="0" err="1" smtClean="0"/>
                        <a:t>Elles</a:t>
                      </a:r>
                      <a:r>
                        <a:rPr lang="en-GB" dirty="0" smtClean="0"/>
                        <a:t> font</a:t>
                      </a:r>
                      <a:endParaRPr lang="en-GB" dirty="0"/>
                    </a:p>
                  </a:txBody>
                  <a:tcPr/>
                </a:tc>
              </a:tr>
            </a:tbl>
          </a:graphicData>
        </a:graphic>
      </p:graphicFrame>
    </p:spTree>
    <p:extLst>
      <p:ext uri="{BB962C8B-B14F-4D97-AF65-F5344CB8AC3E}">
        <p14:creationId xmlns:p14="http://schemas.microsoft.com/office/powerpoint/2010/main" val="3157505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pPr eaLnBrk="1" hangingPunct="1"/>
            <a:r>
              <a:rPr lang="en-US" sz="4000" b="1" u="sng" dirty="0" smtClean="0"/>
              <a:t>REGULAR VERBS: PRESENT TENSE</a:t>
            </a:r>
            <a:br>
              <a:rPr lang="en-US" sz="4000" b="1" u="sng" dirty="0" smtClean="0"/>
            </a:br>
            <a:r>
              <a:rPr lang="en-US" sz="3100" b="1" dirty="0" smtClean="0"/>
              <a:t>Who is doing the verb?</a:t>
            </a:r>
            <a:br>
              <a:rPr lang="en-US" sz="3100" b="1" dirty="0" smtClean="0"/>
            </a:br>
            <a:r>
              <a:rPr lang="en-US" sz="3100" b="1" dirty="0" smtClean="0"/>
              <a:t>Which subject pronoun (person) do I need?</a:t>
            </a:r>
            <a:br>
              <a:rPr lang="en-US" sz="3100" b="1" dirty="0" smtClean="0"/>
            </a:br>
            <a:r>
              <a:rPr lang="en-US" sz="3100" b="1" dirty="0" smtClean="0"/>
              <a:t>What is the infinitive form of the verb?</a:t>
            </a:r>
            <a:br>
              <a:rPr lang="en-US" sz="3100" b="1" dirty="0" smtClean="0"/>
            </a:br>
            <a:r>
              <a:rPr lang="en-US" sz="3100" b="1" dirty="0" smtClean="0"/>
              <a:t>What do I need to do to the infinitive of the verb?</a:t>
            </a:r>
            <a:br>
              <a:rPr lang="en-US" sz="3100" b="1" dirty="0" smtClean="0"/>
            </a:br>
            <a:r>
              <a:rPr lang="en-US" sz="3100" b="1" dirty="0" smtClean="0"/>
              <a:t>What are the correct endings that need to be added?</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subTitle" idx="1"/>
          </p:nvPr>
        </p:nvSpPr>
        <p:spPr>
          <a:xfrm>
            <a:off x="323529" y="4005064"/>
            <a:ext cx="8537896" cy="1752600"/>
          </a:xfrm>
        </p:spPr>
        <p:txBody>
          <a:bodyPr/>
          <a:lstStyle/>
          <a:p>
            <a:pPr eaLnBrk="1" hangingPunct="1">
              <a:lnSpc>
                <a:spcPct val="80000"/>
              </a:lnSpc>
            </a:pPr>
            <a:endParaRPr lang="en-US" sz="2400" b="1" u="sng" dirty="0" smtClean="0"/>
          </a:p>
          <a:p>
            <a:pPr eaLnBrk="1" hangingPunct="1">
              <a:lnSpc>
                <a:spcPct val="80000"/>
              </a:lnSpc>
            </a:pPr>
            <a:r>
              <a:rPr lang="en-US" sz="2400" b="1" u="sng" dirty="0" smtClean="0"/>
              <a:t>AIMS:</a:t>
            </a:r>
          </a:p>
          <a:p>
            <a:pPr eaLnBrk="1" hangingPunct="1">
              <a:lnSpc>
                <a:spcPct val="80000"/>
              </a:lnSpc>
            </a:pPr>
            <a:r>
              <a:rPr lang="en-US" sz="2400" b="1" dirty="0" smtClean="0"/>
              <a:t>To learn how to </a:t>
            </a:r>
            <a:r>
              <a:rPr lang="en-US" sz="2400" b="1" dirty="0" err="1" smtClean="0"/>
              <a:t>recognise</a:t>
            </a:r>
            <a:r>
              <a:rPr lang="en-US" sz="2400" b="1" dirty="0" smtClean="0"/>
              <a:t> regular present tense verbs.</a:t>
            </a:r>
          </a:p>
          <a:p>
            <a:pPr eaLnBrk="1" hangingPunct="1">
              <a:lnSpc>
                <a:spcPct val="80000"/>
              </a:lnSpc>
            </a:pPr>
            <a:r>
              <a:rPr lang="en-US" sz="2400" b="1" dirty="0" smtClean="0"/>
              <a:t>To learn how to form regular present tense verbs.</a:t>
            </a:r>
          </a:p>
        </p:txBody>
      </p:sp>
    </p:spTree>
    <p:extLst>
      <p:ext uri="{BB962C8B-B14F-4D97-AF65-F5344CB8AC3E}">
        <p14:creationId xmlns:p14="http://schemas.microsoft.com/office/powerpoint/2010/main" val="118616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pPr eaLnBrk="1" hangingPunct="1"/>
            <a:r>
              <a:rPr lang="en-US" sz="4000" b="1" u="sng" dirty="0" smtClean="0"/>
              <a:t>REGULAR VERBS: PRESENT TENSE</a:t>
            </a:r>
            <a:br>
              <a:rPr lang="en-US" sz="4000" b="1" u="sng" dirty="0" smtClean="0"/>
            </a:br>
            <a:r>
              <a:rPr lang="en-US" sz="3100" b="1" dirty="0" smtClean="0"/>
              <a:t>Who is doing the verb?</a:t>
            </a:r>
            <a:br>
              <a:rPr lang="en-US" sz="3100" b="1" dirty="0" smtClean="0"/>
            </a:br>
            <a:r>
              <a:rPr lang="en-US" sz="3100" b="1" dirty="0" smtClean="0"/>
              <a:t>Which subject pronoun (person) do I need?</a:t>
            </a:r>
            <a:br>
              <a:rPr lang="en-US" sz="3100" b="1" dirty="0" smtClean="0"/>
            </a:br>
            <a:r>
              <a:rPr lang="en-US" sz="3100" b="1" dirty="0" smtClean="0"/>
              <a:t>What is the infinitive form of the verb?</a:t>
            </a:r>
            <a:br>
              <a:rPr lang="en-US" sz="3100" b="1" dirty="0" smtClean="0"/>
            </a:br>
            <a:r>
              <a:rPr lang="en-US" sz="3100" b="1" dirty="0" smtClean="0"/>
              <a:t>What do I need to do to the infinitive of the verb?</a:t>
            </a:r>
            <a:br>
              <a:rPr lang="en-US" sz="3100" b="1" dirty="0" smtClean="0"/>
            </a:br>
            <a:r>
              <a:rPr lang="en-US" sz="3100" b="1" dirty="0" smtClean="0"/>
              <a:t>What are the correct endings that need to be added?</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subTitle" idx="1"/>
          </p:nvPr>
        </p:nvSpPr>
        <p:spPr>
          <a:xfrm>
            <a:off x="323529" y="4005064"/>
            <a:ext cx="8537896" cy="1752600"/>
          </a:xfrm>
        </p:spPr>
        <p:txBody>
          <a:bodyPr/>
          <a:lstStyle/>
          <a:p>
            <a:pPr eaLnBrk="1" hangingPunct="1">
              <a:lnSpc>
                <a:spcPct val="80000"/>
              </a:lnSpc>
            </a:pPr>
            <a:endParaRPr lang="en-US" sz="2400" b="1" u="sng" dirty="0" smtClean="0"/>
          </a:p>
          <a:p>
            <a:pPr eaLnBrk="1" hangingPunct="1">
              <a:lnSpc>
                <a:spcPct val="80000"/>
              </a:lnSpc>
            </a:pPr>
            <a:r>
              <a:rPr lang="en-US" sz="2400" b="1" u="sng" dirty="0" smtClean="0"/>
              <a:t>AIMS:</a:t>
            </a:r>
          </a:p>
          <a:p>
            <a:pPr eaLnBrk="1" hangingPunct="1">
              <a:lnSpc>
                <a:spcPct val="80000"/>
              </a:lnSpc>
            </a:pPr>
            <a:r>
              <a:rPr lang="en-US" sz="2400" b="1" dirty="0" smtClean="0"/>
              <a:t>To learn how to </a:t>
            </a:r>
            <a:r>
              <a:rPr lang="en-US" sz="2400" b="1" dirty="0" err="1" smtClean="0"/>
              <a:t>recognise</a:t>
            </a:r>
            <a:r>
              <a:rPr lang="en-US" sz="2400" b="1" dirty="0" smtClean="0"/>
              <a:t> regular present tense verbs.</a:t>
            </a:r>
          </a:p>
          <a:p>
            <a:pPr eaLnBrk="1" hangingPunct="1">
              <a:lnSpc>
                <a:spcPct val="80000"/>
              </a:lnSpc>
            </a:pPr>
            <a:r>
              <a:rPr lang="en-US" sz="2400" b="1" dirty="0" smtClean="0"/>
              <a:t>To learn how to form regular present tense verbs.</a:t>
            </a:r>
          </a:p>
        </p:txBody>
      </p:sp>
    </p:spTree>
    <p:extLst>
      <p:ext uri="{BB962C8B-B14F-4D97-AF65-F5344CB8AC3E}">
        <p14:creationId xmlns:p14="http://schemas.microsoft.com/office/powerpoint/2010/main" val="1956768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Step 1:</a:t>
            </a:r>
            <a:r>
              <a:rPr lang="en-GB" dirty="0" smtClean="0"/>
              <a:t> Choose the correct subject pronoun (the person doing the verb).</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270907850"/>
              </p:ext>
            </p:extLst>
          </p:nvPr>
        </p:nvGraphicFramePr>
        <p:xfrm>
          <a:off x="179513" y="1663668"/>
          <a:ext cx="8784974" cy="4861678"/>
        </p:xfrm>
        <a:graphic>
          <a:graphicData uri="http://schemas.openxmlformats.org/drawingml/2006/table">
            <a:tbl>
              <a:tblPr firstRow="1" firstCol="1" bandRow="1">
                <a:tableStyleId>{5C22544A-7EE6-4342-B048-85BDC9FD1C3A}</a:tableStyleId>
              </a:tblPr>
              <a:tblGrid>
                <a:gridCol w="1132457"/>
                <a:gridCol w="1132457"/>
                <a:gridCol w="2627597"/>
                <a:gridCol w="3892463"/>
              </a:tblGrid>
              <a:tr h="445492">
                <a:tc gridSpan="2">
                  <a:txBody>
                    <a:bodyPr/>
                    <a:lstStyle/>
                    <a:p>
                      <a:pPr>
                        <a:lnSpc>
                          <a:spcPct val="115000"/>
                        </a:lnSpc>
                        <a:spcAft>
                          <a:spcPts val="0"/>
                        </a:spcAft>
                      </a:pPr>
                      <a:r>
                        <a:rPr lang="en-GB" sz="2300" dirty="0">
                          <a:solidFill>
                            <a:schemeClr val="tx1"/>
                          </a:solidFill>
                          <a:effectLst/>
                        </a:rPr>
                        <a:t> </a:t>
                      </a:r>
                      <a:endParaRPr lang="en-GB" sz="1100" dirty="0">
                        <a:solidFill>
                          <a:schemeClr val="tx1"/>
                        </a:solidFill>
                        <a:effectLst/>
                        <a:latin typeface="Calibri"/>
                        <a:ea typeface="Calibri"/>
                        <a:cs typeface="Times New Roman"/>
                      </a:endParaRPr>
                    </a:p>
                  </a:txBody>
                  <a:tcPr marL="68580" marR="68580" marT="0" marB="0"/>
                </a:tc>
                <a:tc hMerge="1">
                  <a:txBody>
                    <a:bodyPr/>
                    <a:lstStyle/>
                    <a:p>
                      <a:endParaRPr lang="en-GB"/>
                    </a:p>
                  </a:txBody>
                  <a:tcPr/>
                </a:tc>
                <a:tc>
                  <a:txBody>
                    <a:bodyPr/>
                    <a:lstStyle/>
                    <a:p>
                      <a:pPr algn="ctr">
                        <a:lnSpc>
                          <a:spcPct val="115000"/>
                        </a:lnSpc>
                        <a:spcAft>
                          <a:spcPts val="0"/>
                        </a:spcAft>
                      </a:pPr>
                      <a:r>
                        <a:rPr lang="fr-FR" sz="2300" dirty="0">
                          <a:solidFill>
                            <a:schemeClr val="tx1"/>
                          </a:solidFill>
                          <a:effectLst/>
                        </a:rPr>
                        <a:t>ENGLISH</a:t>
                      </a:r>
                      <a:endParaRPr lang="en-GB" sz="1100" dirty="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fr-FR" sz="2300" dirty="0">
                          <a:solidFill>
                            <a:schemeClr val="tx1"/>
                          </a:solidFill>
                          <a:effectLst/>
                        </a:rPr>
                        <a:t>FRENCH</a:t>
                      </a:r>
                      <a:endParaRPr lang="en-GB" sz="1100"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1ST</a:t>
                      </a:r>
                      <a:endParaRPr lang="en-GB" sz="1400" b="1" dirty="0">
                        <a:solidFill>
                          <a:schemeClr val="tx1"/>
                        </a:solidFill>
                        <a:effectLst/>
                        <a:latin typeface="Calibri"/>
                        <a:ea typeface="Calibri"/>
                        <a:cs typeface="Times New Roman"/>
                      </a:endParaRPr>
                    </a:p>
                  </a:txBody>
                  <a:tcPr marL="68580" marR="68580" marT="0" marB="0" anchor="ctr"/>
                </a:tc>
                <a:tc rowSpan="3">
                  <a:txBody>
                    <a:bodyPr/>
                    <a:lstStyle/>
                    <a:p>
                      <a:pPr marL="71755" marR="71755" algn="ctr">
                        <a:lnSpc>
                          <a:spcPct val="115000"/>
                        </a:lnSpc>
                        <a:spcAft>
                          <a:spcPts val="0"/>
                        </a:spcAft>
                      </a:pPr>
                      <a:r>
                        <a:rPr lang="fr-FR" sz="3000" b="1" dirty="0">
                          <a:solidFill>
                            <a:schemeClr val="tx1"/>
                          </a:solidFill>
                          <a:effectLst/>
                        </a:rPr>
                        <a:t>SINGULAR</a:t>
                      </a:r>
                      <a:endParaRPr lang="en-GB" sz="1100" b="1" dirty="0">
                        <a:solidFill>
                          <a:schemeClr val="tx1"/>
                        </a:solidFill>
                        <a:effectLst/>
                        <a:latin typeface="Calibri"/>
                        <a:ea typeface="Calibri"/>
                        <a:cs typeface="Times New Roman"/>
                      </a:endParaRPr>
                    </a:p>
                  </a:txBody>
                  <a:tcPr marL="68580" marR="68580" marT="0" marB="0" vert="vert270" anchor="ctr"/>
                </a:tc>
                <a:tc>
                  <a:txBody>
                    <a:bodyPr/>
                    <a:lstStyle/>
                    <a:p>
                      <a:pPr algn="ctr">
                        <a:lnSpc>
                          <a:spcPct val="115000"/>
                        </a:lnSpc>
                        <a:spcAft>
                          <a:spcPts val="0"/>
                        </a:spcAft>
                      </a:pPr>
                      <a:r>
                        <a:rPr lang="fr-FR" sz="3000" dirty="0">
                          <a:solidFill>
                            <a:schemeClr val="tx1"/>
                          </a:solidFill>
                          <a:effectLst/>
                        </a:rPr>
                        <a:t>I</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dirty="0">
                          <a:solidFill>
                            <a:schemeClr val="tx1"/>
                          </a:solidFill>
                          <a:effectLst/>
                        </a:rPr>
                        <a:t>je/j’</a:t>
                      </a:r>
                      <a:endParaRPr lang="en-GB" sz="1100"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2ND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gn="ctr">
                        <a:lnSpc>
                          <a:spcPct val="115000"/>
                        </a:lnSpc>
                        <a:spcAft>
                          <a:spcPts val="0"/>
                        </a:spcAft>
                      </a:pPr>
                      <a:r>
                        <a:rPr lang="fr-FR" sz="3000" dirty="0">
                          <a:solidFill>
                            <a:schemeClr val="tx1"/>
                          </a:solidFill>
                          <a:effectLst/>
                        </a:rPr>
                        <a:t>YOU</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a:solidFill>
                            <a:schemeClr val="tx1"/>
                          </a:solidFill>
                          <a:effectLst/>
                        </a:rPr>
                        <a:t>tu</a:t>
                      </a:r>
                      <a:endParaRPr lang="en-GB" sz="110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3RD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gn="ctr">
                        <a:lnSpc>
                          <a:spcPct val="115000"/>
                        </a:lnSpc>
                        <a:spcAft>
                          <a:spcPts val="0"/>
                        </a:spcAft>
                      </a:pPr>
                      <a:r>
                        <a:rPr lang="fr-FR" sz="3000" dirty="0">
                          <a:solidFill>
                            <a:schemeClr val="tx1"/>
                          </a:solidFill>
                          <a:effectLst/>
                        </a:rPr>
                        <a:t>HE/SHE/WE</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a:solidFill>
                            <a:schemeClr val="tx1"/>
                          </a:solidFill>
                          <a:effectLst/>
                        </a:rPr>
                        <a:t>il/elle/on</a:t>
                      </a:r>
                      <a:endParaRPr lang="en-GB" sz="110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1ST</a:t>
                      </a:r>
                      <a:endParaRPr lang="en-GB" sz="1400" b="1" dirty="0">
                        <a:solidFill>
                          <a:schemeClr val="tx1"/>
                        </a:solidFill>
                        <a:effectLst/>
                        <a:latin typeface="Calibri"/>
                        <a:ea typeface="Calibri"/>
                        <a:cs typeface="Times New Roman"/>
                      </a:endParaRPr>
                    </a:p>
                  </a:txBody>
                  <a:tcPr marL="68580" marR="68580" marT="0" marB="0" anchor="ctr"/>
                </a:tc>
                <a:tc rowSpan="3">
                  <a:txBody>
                    <a:bodyPr/>
                    <a:lstStyle/>
                    <a:p>
                      <a:pPr marL="71755" marR="71755" algn="ctr">
                        <a:lnSpc>
                          <a:spcPct val="115000"/>
                        </a:lnSpc>
                        <a:spcAft>
                          <a:spcPts val="0"/>
                        </a:spcAft>
                      </a:pPr>
                      <a:r>
                        <a:rPr lang="fr-FR" sz="3000" b="1" dirty="0">
                          <a:solidFill>
                            <a:schemeClr val="tx1"/>
                          </a:solidFill>
                          <a:effectLst/>
                        </a:rPr>
                        <a:t>PLURAL</a:t>
                      </a:r>
                      <a:endParaRPr lang="en-GB" sz="1100" b="1" dirty="0">
                        <a:solidFill>
                          <a:schemeClr val="tx1"/>
                        </a:solidFill>
                        <a:effectLst/>
                        <a:latin typeface="Calibri"/>
                        <a:ea typeface="Calibri"/>
                        <a:cs typeface="Times New Roman"/>
                      </a:endParaRPr>
                    </a:p>
                  </a:txBody>
                  <a:tcPr marL="68580" marR="68580" marT="0" marB="0" vert="vert270" anchor="ctr"/>
                </a:tc>
                <a:tc>
                  <a:txBody>
                    <a:bodyPr/>
                    <a:lstStyle/>
                    <a:p>
                      <a:pPr algn="ctr">
                        <a:lnSpc>
                          <a:spcPct val="115000"/>
                        </a:lnSpc>
                        <a:spcAft>
                          <a:spcPts val="0"/>
                        </a:spcAft>
                      </a:pPr>
                      <a:r>
                        <a:rPr lang="fr-FR" sz="3000" dirty="0">
                          <a:solidFill>
                            <a:schemeClr val="tx1"/>
                          </a:solidFill>
                          <a:effectLst/>
                        </a:rPr>
                        <a:t>WE</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dirty="0">
                          <a:solidFill>
                            <a:schemeClr val="tx1"/>
                          </a:solidFill>
                          <a:effectLst/>
                        </a:rPr>
                        <a:t>nous</a:t>
                      </a:r>
                      <a:endParaRPr lang="en-GB" sz="1100"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2</a:t>
                      </a:r>
                      <a:r>
                        <a:rPr lang="fr-FR" sz="3600" b="1" baseline="30000" dirty="0">
                          <a:solidFill>
                            <a:schemeClr val="tx1"/>
                          </a:solidFill>
                          <a:effectLst/>
                        </a:rPr>
                        <a:t>ND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gn="ctr">
                        <a:lnSpc>
                          <a:spcPct val="115000"/>
                        </a:lnSpc>
                        <a:spcAft>
                          <a:spcPts val="0"/>
                        </a:spcAft>
                      </a:pPr>
                      <a:r>
                        <a:rPr lang="fr-FR" sz="3000">
                          <a:solidFill>
                            <a:schemeClr val="tx1"/>
                          </a:solidFill>
                          <a:effectLst/>
                        </a:rPr>
                        <a:t>YOU</a:t>
                      </a:r>
                      <a:endParaRPr lang="en-GB" sz="110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dirty="0">
                          <a:solidFill>
                            <a:schemeClr val="tx1"/>
                          </a:solidFill>
                          <a:effectLst/>
                        </a:rPr>
                        <a:t>vous</a:t>
                      </a:r>
                      <a:endParaRPr lang="en-GB" sz="1100" dirty="0">
                        <a:solidFill>
                          <a:schemeClr val="tx1"/>
                        </a:solidFill>
                        <a:effectLst/>
                        <a:latin typeface="Calibri"/>
                        <a:ea typeface="Calibri"/>
                        <a:cs typeface="Times New Roman"/>
                      </a:endParaRPr>
                    </a:p>
                  </a:txBody>
                  <a:tcPr marL="68580" marR="68580" marT="0" marB="0" anchor="ctr"/>
                </a:tc>
              </a:tr>
              <a:tr h="736031">
                <a:tc>
                  <a:txBody>
                    <a:bodyPr/>
                    <a:lstStyle/>
                    <a:p>
                      <a:pPr algn="ctr">
                        <a:lnSpc>
                          <a:spcPct val="115000"/>
                        </a:lnSpc>
                        <a:spcAft>
                          <a:spcPts val="0"/>
                        </a:spcAft>
                      </a:pPr>
                      <a:r>
                        <a:rPr lang="fr-FR" sz="3600" b="1" dirty="0">
                          <a:solidFill>
                            <a:schemeClr val="tx1"/>
                          </a:solidFill>
                          <a:effectLst/>
                        </a:rPr>
                        <a:t>3RD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gn="ctr">
                        <a:lnSpc>
                          <a:spcPct val="115000"/>
                        </a:lnSpc>
                        <a:spcAft>
                          <a:spcPts val="0"/>
                        </a:spcAft>
                      </a:pPr>
                      <a:r>
                        <a:rPr lang="fr-FR" sz="3000">
                          <a:solidFill>
                            <a:schemeClr val="tx1"/>
                          </a:solidFill>
                          <a:effectLst/>
                        </a:rPr>
                        <a:t>THEY</a:t>
                      </a:r>
                      <a:endParaRPr lang="en-GB" sz="110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3800" dirty="0">
                          <a:solidFill>
                            <a:schemeClr val="tx1"/>
                          </a:solidFill>
                          <a:effectLst/>
                        </a:rPr>
                        <a:t>ils/elles</a:t>
                      </a:r>
                      <a:endParaRPr lang="en-GB" sz="1100" dirty="0">
                        <a:solidFill>
                          <a:schemeClr val="tx1"/>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214627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GB" dirty="0" smtClean="0"/>
              <a:t>The infinitive of the verb is the one you find when you look it up in a dictionary.</a:t>
            </a:r>
            <a:endParaRPr lang="en-GB" dirty="0"/>
          </a:p>
        </p:txBody>
      </p:sp>
      <p:sp>
        <p:nvSpPr>
          <p:cNvPr id="4" name="Subtitle 3"/>
          <p:cNvSpPr>
            <a:spLocks noGrp="1"/>
          </p:cNvSpPr>
          <p:nvPr>
            <p:ph type="subTitle" idx="1"/>
          </p:nvPr>
        </p:nvSpPr>
        <p:spPr>
          <a:xfrm>
            <a:off x="1331640" y="4437112"/>
            <a:ext cx="6400800" cy="1752600"/>
          </a:xfrm>
        </p:spPr>
        <p:txBody>
          <a:bodyPr/>
          <a:lstStyle/>
          <a:p>
            <a:r>
              <a:rPr lang="en-GB" dirty="0" smtClean="0"/>
              <a:t>You then have to apply your knowledge to the verb to make it correct.</a:t>
            </a:r>
            <a:endParaRPr lang="en-GB" dirty="0"/>
          </a:p>
        </p:txBody>
      </p:sp>
    </p:spTree>
    <p:extLst>
      <p:ext uri="{BB962C8B-B14F-4D97-AF65-F5344CB8AC3E}">
        <p14:creationId xmlns:p14="http://schemas.microsoft.com/office/powerpoint/2010/main" val="520062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629832"/>
            <a:ext cx="3781425"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1916832"/>
            <a:ext cx="5256584" cy="1569660"/>
          </a:xfrm>
          <a:prstGeom prst="rect">
            <a:avLst/>
          </a:prstGeom>
          <a:noFill/>
        </p:spPr>
        <p:txBody>
          <a:bodyPr wrap="square" rtlCol="0">
            <a:spAutoFit/>
          </a:bodyPr>
          <a:lstStyle/>
          <a:p>
            <a:r>
              <a:rPr lang="en-GB" sz="3200" b="1" dirty="0" smtClean="0"/>
              <a:t>VERBS ARE LIKE FLOWERS</a:t>
            </a:r>
          </a:p>
          <a:p>
            <a:endParaRPr lang="en-GB" sz="3200" dirty="0"/>
          </a:p>
          <a:p>
            <a:r>
              <a:rPr lang="en-GB" sz="3200" dirty="0" smtClean="0"/>
              <a:t>They have a head and a stem.</a:t>
            </a:r>
            <a:endParaRPr lang="en-GB" sz="3200" dirty="0"/>
          </a:p>
        </p:txBody>
      </p:sp>
      <p:sp>
        <p:nvSpPr>
          <p:cNvPr id="5" name="TextBox 4"/>
          <p:cNvSpPr txBox="1"/>
          <p:nvPr/>
        </p:nvSpPr>
        <p:spPr>
          <a:xfrm rot="16200000">
            <a:off x="1802121" y="3446866"/>
            <a:ext cx="3324281" cy="3416320"/>
          </a:xfrm>
          <a:prstGeom prst="rect">
            <a:avLst/>
          </a:prstGeom>
          <a:noFill/>
        </p:spPr>
        <p:txBody>
          <a:bodyPr wrap="square" rtlCol="0">
            <a:spAutoFit/>
          </a:bodyPr>
          <a:lstStyle/>
          <a:p>
            <a:r>
              <a:rPr lang="en-GB" sz="4000" dirty="0" smtClean="0"/>
              <a:t>REGARD</a:t>
            </a:r>
            <a:r>
              <a:rPr lang="en-GB" sz="7200" b="1" dirty="0" smtClean="0"/>
              <a:t>ER</a:t>
            </a:r>
            <a:endParaRPr lang="en-GB" sz="4000" b="1" dirty="0" smtClean="0"/>
          </a:p>
          <a:p>
            <a:r>
              <a:rPr lang="en-GB" sz="4000" dirty="0" smtClean="0"/>
              <a:t>FIN</a:t>
            </a:r>
            <a:r>
              <a:rPr lang="en-GB" sz="7200" b="1" dirty="0" smtClean="0"/>
              <a:t>IR</a:t>
            </a:r>
          </a:p>
          <a:p>
            <a:r>
              <a:rPr lang="en-GB" sz="4000" dirty="0" smtClean="0"/>
              <a:t>RÉPOND</a:t>
            </a:r>
            <a:r>
              <a:rPr lang="en-GB" sz="7200" b="1" dirty="0" smtClean="0"/>
              <a:t>RE</a:t>
            </a:r>
            <a:endParaRPr lang="en-GB" sz="4000" b="1" dirty="0"/>
          </a:p>
        </p:txBody>
      </p:sp>
      <p:sp>
        <p:nvSpPr>
          <p:cNvPr id="6" name="TextBox 5"/>
          <p:cNvSpPr txBox="1"/>
          <p:nvPr/>
        </p:nvSpPr>
        <p:spPr>
          <a:xfrm>
            <a:off x="251520" y="4258103"/>
            <a:ext cx="1800200" cy="646331"/>
          </a:xfrm>
          <a:prstGeom prst="rect">
            <a:avLst/>
          </a:prstGeom>
          <a:noFill/>
        </p:spPr>
        <p:txBody>
          <a:bodyPr wrap="square" rtlCol="0">
            <a:spAutoFit/>
          </a:bodyPr>
          <a:lstStyle/>
          <a:p>
            <a:r>
              <a:rPr lang="en-GB" sz="3600" b="1" dirty="0" smtClean="0"/>
              <a:t>HEAD &gt;</a:t>
            </a:r>
            <a:endParaRPr lang="en-GB" sz="3600" b="1" dirty="0"/>
          </a:p>
        </p:txBody>
      </p:sp>
      <p:sp>
        <p:nvSpPr>
          <p:cNvPr id="8" name="TextBox 7"/>
          <p:cNvSpPr txBox="1"/>
          <p:nvPr/>
        </p:nvSpPr>
        <p:spPr>
          <a:xfrm>
            <a:off x="403920" y="5546026"/>
            <a:ext cx="1800200" cy="646331"/>
          </a:xfrm>
          <a:prstGeom prst="rect">
            <a:avLst/>
          </a:prstGeom>
          <a:noFill/>
        </p:spPr>
        <p:txBody>
          <a:bodyPr wrap="square" rtlCol="0">
            <a:spAutoFit/>
          </a:bodyPr>
          <a:lstStyle/>
          <a:p>
            <a:r>
              <a:rPr lang="en-GB" sz="3600" b="1" dirty="0" smtClean="0"/>
              <a:t>STEM &gt;</a:t>
            </a:r>
            <a:endParaRPr lang="en-GB" sz="3600" b="1" dirty="0"/>
          </a:p>
        </p:txBody>
      </p:sp>
    </p:spTree>
    <p:extLst>
      <p:ext uri="{BB962C8B-B14F-4D97-AF65-F5344CB8AC3E}">
        <p14:creationId xmlns:p14="http://schemas.microsoft.com/office/powerpoint/2010/main" val="232921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 calcmode="lin" valueType="num">
                                      <p:cBhvr>
                                        <p:cTn id="24" dur="1000" fill="hold"/>
                                        <p:tgtEl>
                                          <p:spTgt spid="8"/>
                                        </p:tgtEl>
                                        <p:attrNameLst>
                                          <p:attrName>style.rotation</p:attrName>
                                        </p:attrNameLst>
                                      </p:cBhvr>
                                      <p:tavLst>
                                        <p:tav tm="0">
                                          <p:val>
                                            <p:fltVal val="90"/>
                                          </p:val>
                                        </p:tav>
                                        <p:tav tm="100000">
                                          <p:val>
                                            <p:fltVal val="0"/>
                                          </p:val>
                                        </p:tav>
                                      </p:tavLst>
                                    </p:anim>
                                    <p:animEffect transition="in" filter="fade">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2893">
            <a:off x="1647340" y="197218"/>
            <a:ext cx="5534025"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86060" y="4149080"/>
            <a:ext cx="5256584" cy="2062103"/>
          </a:xfrm>
          <a:prstGeom prst="rect">
            <a:avLst/>
          </a:prstGeom>
          <a:noFill/>
        </p:spPr>
        <p:txBody>
          <a:bodyPr wrap="square" rtlCol="0">
            <a:spAutoFit/>
          </a:bodyPr>
          <a:lstStyle/>
          <a:p>
            <a:r>
              <a:rPr lang="en-GB" sz="3200" b="1" dirty="0" smtClean="0"/>
              <a:t>VERBS ARE LIKE FLOWERS</a:t>
            </a:r>
          </a:p>
          <a:p>
            <a:endParaRPr lang="en-GB" sz="3200" dirty="0"/>
          </a:p>
          <a:p>
            <a:r>
              <a:rPr lang="en-GB" sz="3200" dirty="0" smtClean="0"/>
              <a:t>When you chop off the head, all you’re left with is a stem.</a:t>
            </a:r>
            <a:endParaRPr lang="en-GB" sz="3200" dirty="0"/>
          </a:p>
        </p:txBody>
      </p:sp>
    </p:spTree>
    <p:extLst>
      <p:ext uri="{BB962C8B-B14F-4D97-AF65-F5344CB8AC3E}">
        <p14:creationId xmlns:p14="http://schemas.microsoft.com/office/powerpoint/2010/main" val="2640139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 y="0"/>
            <a:ext cx="9144178" cy="6858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82836" y="16026"/>
            <a:ext cx="5256584" cy="584775"/>
          </a:xfrm>
          <a:prstGeom prst="rect">
            <a:avLst/>
          </a:prstGeom>
          <a:noFill/>
        </p:spPr>
        <p:txBody>
          <a:bodyPr wrap="square" rtlCol="0">
            <a:spAutoFit/>
          </a:bodyPr>
          <a:lstStyle/>
          <a:p>
            <a:r>
              <a:rPr lang="en-GB" sz="3200" b="1" dirty="0" smtClean="0"/>
              <a:t>1. CHOP OFF THE HEAD</a:t>
            </a:r>
          </a:p>
        </p:txBody>
      </p:sp>
      <p:sp>
        <p:nvSpPr>
          <p:cNvPr id="5" name="TextBox 4"/>
          <p:cNvSpPr txBox="1"/>
          <p:nvPr/>
        </p:nvSpPr>
        <p:spPr>
          <a:xfrm>
            <a:off x="41055" y="5229200"/>
            <a:ext cx="5256584" cy="1077218"/>
          </a:xfrm>
          <a:prstGeom prst="rect">
            <a:avLst/>
          </a:prstGeom>
          <a:noFill/>
        </p:spPr>
        <p:txBody>
          <a:bodyPr wrap="square" rtlCol="0">
            <a:spAutoFit/>
          </a:bodyPr>
          <a:lstStyle/>
          <a:p>
            <a:r>
              <a:rPr lang="en-GB" sz="3200" b="1" dirty="0" smtClean="0"/>
              <a:t>2. THEN YOU ARE LEFT </a:t>
            </a:r>
          </a:p>
          <a:p>
            <a:r>
              <a:rPr lang="en-GB" sz="3200" b="1" dirty="0" smtClean="0"/>
              <a:t>WITH THE STEM</a:t>
            </a:r>
          </a:p>
        </p:txBody>
      </p:sp>
      <p:sp>
        <p:nvSpPr>
          <p:cNvPr id="6" name="TextBox 5"/>
          <p:cNvSpPr txBox="1"/>
          <p:nvPr/>
        </p:nvSpPr>
        <p:spPr>
          <a:xfrm>
            <a:off x="5436096" y="4941168"/>
            <a:ext cx="3703324" cy="2062103"/>
          </a:xfrm>
          <a:prstGeom prst="rect">
            <a:avLst/>
          </a:prstGeom>
          <a:noFill/>
        </p:spPr>
        <p:txBody>
          <a:bodyPr wrap="square" rtlCol="0">
            <a:spAutoFit/>
          </a:bodyPr>
          <a:lstStyle/>
          <a:p>
            <a:pPr algn="r"/>
            <a:r>
              <a:rPr lang="en-GB" sz="3200" b="1" dirty="0"/>
              <a:t>3</a:t>
            </a:r>
            <a:r>
              <a:rPr lang="en-GB" sz="3200" b="1" dirty="0" smtClean="0"/>
              <a:t>. NOW ADD </a:t>
            </a:r>
          </a:p>
          <a:p>
            <a:pPr algn="r"/>
            <a:r>
              <a:rPr lang="en-GB" sz="3200" b="1" dirty="0" smtClean="0"/>
              <a:t>THE CORRECT </a:t>
            </a:r>
          </a:p>
          <a:p>
            <a:pPr algn="r"/>
            <a:r>
              <a:rPr lang="en-GB" sz="3200" b="1" dirty="0" smtClean="0"/>
              <a:t>ENDING TO MAKE </a:t>
            </a:r>
          </a:p>
          <a:p>
            <a:pPr algn="r"/>
            <a:r>
              <a:rPr lang="en-GB" sz="3200" b="1" dirty="0" smtClean="0"/>
              <a:t>THE VERB</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42893">
            <a:off x="5514020" y="891556"/>
            <a:ext cx="2969497" cy="1620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8666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80">
                                          <p:stCondLst>
                                            <p:cond delay="0"/>
                                          </p:stCondLst>
                                        </p:cTn>
                                        <p:tgtEl>
                                          <p:spTgt spid="6"/>
                                        </p:tgtEl>
                                      </p:cBhvr>
                                    </p:animEffect>
                                    <p:anim calcmode="lin" valueType="num">
                                      <p:cBhvr>
                                        <p:cTn id="4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tgtEl>
                                      </p:cBhvr>
                                      <p:to x="100000" y="60000"/>
                                    </p:animScale>
                                    <p:animScale>
                                      <p:cBhvr>
                                        <p:cTn id="55" dur="166" decel="50000">
                                          <p:stCondLst>
                                            <p:cond delay="676"/>
                                          </p:stCondLst>
                                        </p:cTn>
                                        <p:tgtEl>
                                          <p:spTgt spid="6"/>
                                        </p:tgtEl>
                                      </p:cBhvr>
                                      <p:to x="100000" y="100000"/>
                                    </p:animScale>
                                    <p:animScale>
                                      <p:cBhvr>
                                        <p:cTn id="56" dur="26">
                                          <p:stCondLst>
                                            <p:cond delay="1312"/>
                                          </p:stCondLst>
                                        </p:cTn>
                                        <p:tgtEl>
                                          <p:spTgt spid="6"/>
                                        </p:tgtEl>
                                      </p:cBhvr>
                                      <p:to x="100000" y="80000"/>
                                    </p:animScale>
                                    <p:animScale>
                                      <p:cBhvr>
                                        <p:cTn id="57" dur="166" decel="50000">
                                          <p:stCondLst>
                                            <p:cond delay="1338"/>
                                          </p:stCondLst>
                                        </p:cTn>
                                        <p:tgtEl>
                                          <p:spTgt spid="6"/>
                                        </p:tgtEl>
                                      </p:cBhvr>
                                      <p:to x="100000" y="100000"/>
                                    </p:animScale>
                                    <p:animScale>
                                      <p:cBhvr>
                                        <p:cTn id="58" dur="26">
                                          <p:stCondLst>
                                            <p:cond delay="1642"/>
                                          </p:stCondLst>
                                        </p:cTn>
                                        <p:tgtEl>
                                          <p:spTgt spid="6"/>
                                        </p:tgtEl>
                                      </p:cBhvr>
                                      <p:to x="100000" y="90000"/>
                                    </p:animScale>
                                    <p:animScale>
                                      <p:cBhvr>
                                        <p:cTn id="59" dur="166" decel="50000">
                                          <p:stCondLst>
                                            <p:cond delay="1668"/>
                                          </p:stCondLst>
                                        </p:cTn>
                                        <p:tgtEl>
                                          <p:spTgt spid="6"/>
                                        </p:tgtEl>
                                      </p:cBhvr>
                                      <p:to x="100000" y="100000"/>
                                    </p:animScale>
                                    <p:animScale>
                                      <p:cBhvr>
                                        <p:cTn id="60" dur="26">
                                          <p:stCondLst>
                                            <p:cond delay="1808"/>
                                          </p:stCondLst>
                                        </p:cTn>
                                        <p:tgtEl>
                                          <p:spTgt spid="6"/>
                                        </p:tgtEl>
                                      </p:cBhvr>
                                      <p:to x="100000" y="95000"/>
                                    </p:animScale>
                                    <p:animScale>
                                      <p:cBhvr>
                                        <p:cTn id="6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12365">
            <a:off x="3233241" y="3073414"/>
            <a:ext cx="3475322" cy="1896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GB" b="1" dirty="0" smtClean="0"/>
              <a:t>Step 2: </a:t>
            </a:r>
            <a:r>
              <a:rPr lang="en-GB" dirty="0" smtClean="0"/>
              <a:t>Find the infinitive of the verb and chop off the ending.</a:t>
            </a:r>
            <a:endParaRPr lang="en-GB" dirty="0"/>
          </a:p>
        </p:txBody>
      </p:sp>
      <p:sp>
        <p:nvSpPr>
          <p:cNvPr id="3" name="TextBox 2"/>
          <p:cNvSpPr txBox="1"/>
          <p:nvPr/>
        </p:nvSpPr>
        <p:spPr>
          <a:xfrm>
            <a:off x="19392" y="1558250"/>
            <a:ext cx="5116357" cy="5401479"/>
          </a:xfrm>
          <a:prstGeom prst="rect">
            <a:avLst/>
          </a:prstGeom>
          <a:noFill/>
        </p:spPr>
        <p:txBody>
          <a:bodyPr wrap="square" rtlCol="0">
            <a:spAutoFit/>
          </a:bodyPr>
          <a:lstStyle/>
          <a:p>
            <a:r>
              <a:rPr lang="en-GB" sz="6000" dirty="0" smtClean="0"/>
              <a:t>REGARD</a:t>
            </a:r>
            <a:r>
              <a:rPr lang="en-GB" sz="11500" b="1" dirty="0" smtClean="0"/>
              <a:t>ER</a:t>
            </a:r>
            <a:endParaRPr lang="en-GB" sz="6000" b="1" dirty="0" smtClean="0"/>
          </a:p>
          <a:p>
            <a:r>
              <a:rPr lang="en-GB" sz="6000" dirty="0" smtClean="0"/>
              <a:t>FIN</a:t>
            </a:r>
            <a:r>
              <a:rPr lang="en-GB" sz="11500" b="1" dirty="0" smtClean="0"/>
              <a:t>IR</a:t>
            </a:r>
          </a:p>
          <a:p>
            <a:r>
              <a:rPr lang="en-GB" sz="6000" dirty="0" smtClean="0"/>
              <a:t>RÉPOND</a:t>
            </a:r>
            <a:r>
              <a:rPr lang="en-GB" sz="11500" b="1" dirty="0" smtClean="0"/>
              <a:t>RE</a:t>
            </a:r>
            <a:endParaRPr lang="en-GB" sz="6000" b="1" dirty="0"/>
          </a:p>
        </p:txBody>
      </p:sp>
      <p:sp>
        <p:nvSpPr>
          <p:cNvPr id="5" name="TextBox 4"/>
          <p:cNvSpPr txBox="1"/>
          <p:nvPr/>
        </p:nvSpPr>
        <p:spPr>
          <a:xfrm>
            <a:off x="5508104" y="1558250"/>
            <a:ext cx="3677460" cy="5401479"/>
          </a:xfrm>
          <a:prstGeom prst="rect">
            <a:avLst/>
          </a:prstGeom>
          <a:noFill/>
        </p:spPr>
        <p:txBody>
          <a:bodyPr wrap="square" rtlCol="0">
            <a:spAutoFit/>
          </a:bodyPr>
          <a:lstStyle/>
          <a:p>
            <a:pPr algn="r"/>
            <a:r>
              <a:rPr lang="en-GB" sz="6000" dirty="0" smtClean="0"/>
              <a:t>REGARD</a:t>
            </a:r>
            <a:r>
              <a:rPr lang="en-GB" sz="11500" b="1" dirty="0" smtClean="0"/>
              <a:t>_</a:t>
            </a:r>
            <a:endParaRPr lang="en-GB" sz="6000" b="1" dirty="0" smtClean="0"/>
          </a:p>
          <a:p>
            <a:pPr algn="r"/>
            <a:r>
              <a:rPr lang="en-GB" sz="6000" dirty="0" smtClean="0"/>
              <a:t>FIN</a:t>
            </a:r>
            <a:r>
              <a:rPr lang="en-GB" sz="11500" b="1" dirty="0"/>
              <a:t>_</a:t>
            </a:r>
            <a:endParaRPr lang="en-GB" sz="11500" b="1" dirty="0" smtClean="0"/>
          </a:p>
          <a:p>
            <a:pPr algn="r"/>
            <a:r>
              <a:rPr lang="en-GB" sz="6000" dirty="0" smtClean="0"/>
              <a:t>RÉPOND</a:t>
            </a:r>
            <a:r>
              <a:rPr lang="en-GB" sz="11500" b="1" dirty="0"/>
              <a:t>_</a:t>
            </a:r>
            <a:endParaRPr lang="en-GB" sz="6000" b="1" dirty="0"/>
          </a:p>
        </p:txBody>
      </p:sp>
    </p:spTree>
    <p:extLst>
      <p:ext uri="{BB962C8B-B14F-4D97-AF65-F5344CB8AC3E}">
        <p14:creationId xmlns:p14="http://schemas.microsoft.com/office/powerpoint/2010/main" val="8167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290">
                                          <p:stCondLst>
                                            <p:cond delay="0"/>
                                          </p:stCondLst>
                                        </p:cTn>
                                        <p:tgtEl>
                                          <p:spTgt spid="4"/>
                                        </p:tgtEl>
                                      </p:cBhvr>
                                    </p:animEffect>
                                    <p:anim calcmode="lin" valueType="num">
                                      <p:cBhvr>
                                        <p:cTn id="15"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8"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9"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20" dur="13">
                                          <p:stCondLst>
                                            <p:cond delay="325"/>
                                          </p:stCondLst>
                                        </p:cTn>
                                        <p:tgtEl>
                                          <p:spTgt spid="4"/>
                                        </p:tgtEl>
                                      </p:cBhvr>
                                      <p:to x="100000" y="60000"/>
                                    </p:animScale>
                                    <p:animScale>
                                      <p:cBhvr>
                                        <p:cTn id="21" dur="83" decel="50000">
                                          <p:stCondLst>
                                            <p:cond delay="338"/>
                                          </p:stCondLst>
                                        </p:cTn>
                                        <p:tgtEl>
                                          <p:spTgt spid="4"/>
                                        </p:tgtEl>
                                      </p:cBhvr>
                                      <p:to x="100000" y="100000"/>
                                    </p:animScale>
                                    <p:animScale>
                                      <p:cBhvr>
                                        <p:cTn id="22" dur="13">
                                          <p:stCondLst>
                                            <p:cond delay="656"/>
                                          </p:stCondLst>
                                        </p:cTn>
                                        <p:tgtEl>
                                          <p:spTgt spid="4"/>
                                        </p:tgtEl>
                                      </p:cBhvr>
                                      <p:to x="100000" y="80000"/>
                                    </p:animScale>
                                    <p:animScale>
                                      <p:cBhvr>
                                        <p:cTn id="23" dur="83" decel="50000">
                                          <p:stCondLst>
                                            <p:cond delay="669"/>
                                          </p:stCondLst>
                                        </p:cTn>
                                        <p:tgtEl>
                                          <p:spTgt spid="4"/>
                                        </p:tgtEl>
                                      </p:cBhvr>
                                      <p:to x="100000" y="100000"/>
                                    </p:animScale>
                                    <p:animScale>
                                      <p:cBhvr>
                                        <p:cTn id="24" dur="13">
                                          <p:stCondLst>
                                            <p:cond delay="821"/>
                                          </p:stCondLst>
                                        </p:cTn>
                                        <p:tgtEl>
                                          <p:spTgt spid="4"/>
                                        </p:tgtEl>
                                      </p:cBhvr>
                                      <p:to x="100000" y="90000"/>
                                    </p:animScale>
                                    <p:animScale>
                                      <p:cBhvr>
                                        <p:cTn id="25" dur="83" decel="50000">
                                          <p:stCondLst>
                                            <p:cond delay="834"/>
                                          </p:stCondLst>
                                        </p:cTn>
                                        <p:tgtEl>
                                          <p:spTgt spid="4"/>
                                        </p:tgtEl>
                                      </p:cBhvr>
                                      <p:to x="100000" y="100000"/>
                                    </p:animScale>
                                    <p:animScale>
                                      <p:cBhvr>
                                        <p:cTn id="26" dur="13">
                                          <p:stCondLst>
                                            <p:cond delay="904"/>
                                          </p:stCondLst>
                                        </p:cTn>
                                        <p:tgtEl>
                                          <p:spTgt spid="4"/>
                                        </p:tgtEl>
                                      </p:cBhvr>
                                      <p:to x="100000" y="95000"/>
                                    </p:animScale>
                                    <p:animScale>
                                      <p:cBhvr>
                                        <p:cTn id="27" dur="83" decel="50000">
                                          <p:stCondLst>
                                            <p:cond delay="917"/>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1200</Words>
  <Application>Microsoft Macintosh PowerPoint</Application>
  <PresentationFormat>On-screen Show (4:3)</PresentationFormat>
  <Paragraphs>348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VERBS</vt:lpstr>
      <vt:lpstr>What are present tense verbs?</vt:lpstr>
      <vt:lpstr>REGULAR VERBS: PRESENT TENSE Who is doing the verb? Which subject pronoun (person) do I need? What is the infinitive form of the verb? What do I need to do to the infinitive of the verb? What are the correct endings that need to be added?</vt:lpstr>
      <vt:lpstr>Step 1: Choose the correct subject pronoun (the person doing the verb).</vt:lpstr>
      <vt:lpstr>The infinitive of the verb is the one you find when you look it up in a dictionary.</vt:lpstr>
      <vt:lpstr>PowerPoint Presentation</vt:lpstr>
      <vt:lpstr>PowerPoint Presentation</vt:lpstr>
      <vt:lpstr>PowerPoint Presentation</vt:lpstr>
      <vt:lpstr>Step 2: Find the infinitive of the verb and chop off the ending.</vt:lpstr>
      <vt:lpstr>Step 3: Add the correct ending for the person doing the verb.</vt:lpstr>
      <vt:lpstr>Now you will see a demonstration of how to apply this knowledge in some examples.  When creating verbs yourself, you can either use a paper dictionary or an online dictionary like www.wordreference.com</vt:lpstr>
      <vt:lpstr>Look at the following examples and conjugate verbs by following the patterns.  Remember the 3 important steps.  Pause the video to complete each task before carrying on. </vt:lpstr>
      <vt:lpstr>ER</vt:lpstr>
      <vt:lpstr>IR</vt:lpstr>
      <vt:lpstr>RE</vt:lpstr>
      <vt:lpstr>Match up the subject pronouns with the correct translation.  Pause the recording, complete the activity and then mark your work. If you get it wrong, correct your answer so you learn from your mistake.</vt:lpstr>
      <vt:lpstr>Look at the endings of the following verbs and decide on the correct subject pronouns. Use the  aide-mémoire on the right or the verbs you have just copied down to help you.  Pause the recording, complete the activity and then mark your work. If you get it wrong, correct your answer so you learn from your mistake.</vt:lpstr>
      <vt:lpstr>Look up the following verbs in a dictionary. You will see the words ending in ER, IR or RE. That will tell you which ending to add. Use the aide-mémoire on the right to help you.  Pause the recording, complete the activity and then mark your work. If you get it wrong, correct your answer so you learn from your mistake.</vt:lpstr>
      <vt:lpstr>Translate the following verbs into English.  Remember: work out the subject pronoun then the verb. Pause the recording, complete the activity and then mark your work. If you get it wrong, correct your answer so you learn from your mistake.</vt:lpstr>
      <vt:lpstr>AIDE-MÉMOIRE: FRENCH PRESENT TENSE Subject pronoun + (space) + Stem* + Ending</vt:lpstr>
      <vt:lpstr>Now translate the following verbs into English. Remember: Decide on the correct subject pronoun, find the infinitive of the verb, chop the last 2 letters off and then add the appropriate ending for that person.   Pause the recording, complete the activity and then mark your work. If you get it wrong, correct your answer so you learn from your mistake.</vt:lpstr>
      <vt:lpstr>There are some vitally important verbs that don’t follow the same patterns.   These are called irregular verbs.   You just have to learn them and then look them up if you are not sure when you are using them! </vt:lpstr>
      <vt:lpstr>REGULAR VERBS: PRESENT TENSE Who is doing the verb? Which subject pronoun (person) do I need? What is the infinitive form of the verb? What do I need to do to the infinitive of the verb? What are the correct endings that need to be added?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&gt; UE</dc:title>
  <dc:creator>Darby, Robert (Staff)</dc:creator>
  <cp:lastModifiedBy>Mallorie Fonseca</cp:lastModifiedBy>
  <cp:revision>34</cp:revision>
  <dcterms:created xsi:type="dcterms:W3CDTF">2011-11-30T13:44:16Z</dcterms:created>
  <dcterms:modified xsi:type="dcterms:W3CDTF">2013-12-02T22:01:19Z</dcterms:modified>
</cp:coreProperties>
</file>